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61" r:id="rId6"/>
    <p:sldId id="259" r:id="rId7"/>
    <p:sldId id="262" r:id="rId8"/>
    <p:sldId id="269" r:id="rId9"/>
    <p:sldId id="265" r:id="rId10"/>
    <p:sldId id="281" r:id="rId11"/>
    <p:sldId id="270" r:id="rId12"/>
    <p:sldId id="272" r:id="rId13"/>
    <p:sldId id="306" r:id="rId14"/>
    <p:sldId id="284" r:id="rId15"/>
    <p:sldId id="274" r:id="rId16"/>
    <p:sldId id="282" r:id="rId17"/>
    <p:sldId id="263" r:id="rId18"/>
    <p:sldId id="267" r:id="rId19"/>
    <p:sldId id="268" r:id="rId20"/>
    <p:sldId id="285" r:id="rId21"/>
    <p:sldId id="303" r:id="rId22"/>
    <p:sldId id="273" r:id="rId23"/>
    <p:sldId id="304" r:id="rId24"/>
    <p:sldId id="287" r:id="rId25"/>
    <p:sldId id="301" r:id="rId26"/>
    <p:sldId id="309" r:id="rId27"/>
    <p:sldId id="308" r:id="rId28"/>
    <p:sldId id="296" r:id="rId29"/>
    <p:sldId id="275" r:id="rId30"/>
    <p:sldId id="313" r:id="rId31"/>
    <p:sldId id="302" r:id="rId32"/>
    <p:sldId id="315" r:id="rId33"/>
    <p:sldId id="294" r:id="rId34"/>
    <p:sldId id="298" r:id="rId35"/>
    <p:sldId id="276" r:id="rId36"/>
    <p:sldId id="299" r:id="rId37"/>
    <p:sldId id="300" r:id="rId38"/>
    <p:sldId id="310" r:id="rId39"/>
    <p:sldId id="292" r:id="rId40"/>
    <p:sldId id="311" r:id="rId41"/>
    <p:sldId id="277" r:id="rId42"/>
    <p:sldId id="312" r:id="rId43"/>
    <p:sldId id="316" r:id="rId44"/>
    <p:sldId id="317" r:id="rId45"/>
    <p:sldId id="260" r:id="rId46"/>
    <p:sldId id="27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19" autoAdjust="0"/>
  </p:normalViewPr>
  <p:slideViewPr>
    <p:cSldViewPr snapToGrid="0">
      <p:cViewPr varScale="1">
        <p:scale>
          <a:sx n="114" d="100"/>
          <a:sy n="114" d="100"/>
        </p:scale>
        <p:origin x="46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20-Aug-22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20-Aug-22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20-Aug-22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20-Aug-22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20-Aug-22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20-Aug-22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20-Aug-22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20-Aug-22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20-Aug-22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20-Aug-22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20-Aug-22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20-Aug-22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100" name="Picture 4" descr="How important is it to reduce Carbon Footprint? Role of CTC Global in this.">
            <a:extLst>
              <a:ext uri="{FF2B5EF4-FFF2-40B4-BE49-F238E27FC236}">
                <a16:creationId xmlns:a16="http://schemas.microsoft.com/office/drawing/2014/main" id="{917A8F97-F162-376B-95D6-6909B85A9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7632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85226" y="0"/>
            <a:ext cx="6845416" cy="1333850"/>
          </a:xfrm>
        </p:spPr>
        <p:txBody>
          <a:bodyPr>
            <a:normAutofit/>
          </a:bodyPr>
          <a:lstStyle/>
          <a:p>
            <a:r>
              <a:rPr lang="en-US" dirty="0">
                <a:solidFill>
                  <a:schemeClr val="bg1"/>
                </a:solidFill>
              </a:rPr>
              <a:t>Air Quality Forecasting </a:t>
            </a:r>
            <a:br>
              <a:rPr lang="en-US" dirty="0">
                <a:solidFill>
                  <a:schemeClr val="bg1"/>
                </a:solidFill>
              </a:rPr>
            </a:br>
            <a:r>
              <a:rPr lang="en-US" dirty="0">
                <a:solidFill>
                  <a:schemeClr val="bg1"/>
                </a:solidFill>
              </a:rPr>
              <a:t>(Co2 Emission)</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238103" y="1897386"/>
            <a:ext cx="4171406" cy="3271948"/>
          </a:xfrm>
        </p:spPr>
        <p:txBody>
          <a:bodyPr>
            <a:noAutofit/>
          </a:bodyPr>
          <a:lstStyle/>
          <a:p>
            <a:r>
              <a:rPr lang="en-US" sz="1800" b="1" dirty="0">
                <a:solidFill>
                  <a:srgbClr val="99FF33"/>
                </a:solidFill>
              </a:rPr>
              <a:t>Team members</a:t>
            </a:r>
          </a:p>
          <a:p>
            <a:r>
              <a:rPr lang="en-US" sz="1800" b="1" dirty="0">
                <a:solidFill>
                  <a:schemeClr val="bg1"/>
                </a:solidFill>
              </a:rPr>
              <a:t>      1.) Mr. Moin dalvi</a:t>
            </a:r>
          </a:p>
          <a:p>
            <a:r>
              <a:rPr lang="en-US" sz="1800" b="1" dirty="0">
                <a:solidFill>
                  <a:schemeClr val="bg1"/>
                </a:solidFill>
              </a:rPr>
              <a:t>      2.) Mr. Zoheb Kazi</a:t>
            </a:r>
          </a:p>
          <a:p>
            <a:r>
              <a:rPr lang="en-US" sz="1800" b="1" dirty="0">
                <a:solidFill>
                  <a:schemeClr val="bg1"/>
                </a:solidFill>
              </a:rPr>
              <a:t>      3.) Mr. Soudal Hoda</a:t>
            </a:r>
          </a:p>
          <a:p>
            <a:r>
              <a:rPr lang="en-US" sz="1800" b="1" dirty="0">
                <a:solidFill>
                  <a:schemeClr val="bg1"/>
                </a:solidFill>
              </a:rPr>
              <a:t>                4.) Mr. Swapnil Wadkar</a:t>
            </a:r>
          </a:p>
          <a:p>
            <a:r>
              <a:rPr lang="en-US" sz="1800" b="1" dirty="0">
                <a:solidFill>
                  <a:schemeClr val="bg1"/>
                </a:solidFill>
              </a:rPr>
              <a:t>                        5.) Anand jagdale</a:t>
            </a:r>
          </a:p>
          <a:p>
            <a:r>
              <a:rPr lang="en-US" sz="1800" b="1" dirty="0">
                <a:solidFill>
                  <a:schemeClr val="bg1"/>
                </a:solidFill>
              </a:rPr>
              <a:t>                        6.) athira ravi</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61EB639-F872-ABC5-BCC0-B622F7EDD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47" y="754603"/>
            <a:ext cx="10428467" cy="302594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4E86628-2A28-96DD-C8F1-295A79179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47" y="3780549"/>
            <a:ext cx="10428467" cy="30259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7E3B69-D988-BB5C-EAFB-DAEB6376AA4D}"/>
              </a:ext>
            </a:extLst>
          </p:cNvPr>
          <p:cNvSpPr txBox="1">
            <a:spLocks/>
          </p:cNvSpPr>
          <p:nvPr/>
        </p:nvSpPr>
        <p:spPr>
          <a:xfrm>
            <a:off x="505437" y="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Moving Average</a:t>
            </a:r>
            <a:endParaRPr lang="en-IN" dirty="0"/>
          </a:p>
        </p:txBody>
      </p:sp>
    </p:spTree>
    <p:extLst>
      <p:ext uri="{BB962C8B-B14F-4D97-AF65-F5344CB8AC3E}">
        <p14:creationId xmlns:p14="http://schemas.microsoft.com/office/powerpoint/2010/main" val="109972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D3C1-A0E3-C14F-430A-952A75ABC4C6}"/>
              </a:ext>
            </a:extLst>
          </p:cNvPr>
          <p:cNvSpPr txBox="1">
            <a:spLocks/>
          </p:cNvSpPr>
          <p:nvPr/>
        </p:nvSpPr>
        <p:spPr>
          <a:xfrm>
            <a:off x="318979"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a:t>
            </a:r>
          </a:p>
          <a:p>
            <a:r>
              <a:rPr lang="en-US" sz="2000" dirty="0"/>
              <a:t>Lag plots (Monthly)</a:t>
            </a:r>
            <a:endParaRPr lang="en-IN" sz="2000" dirty="0"/>
          </a:p>
        </p:txBody>
      </p:sp>
      <p:pic>
        <p:nvPicPr>
          <p:cNvPr id="2050" name="Picture 2">
            <a:extLst>
              <a:ext uri="{FF2B5EF4-FFF2-40B4-BE49-F238E27FC236}">
                <a16:creationId xmlns:a16="http://schemas.microsoft.com/office/drawing/2014/main" id="{78E8BFD7-84D6-8084-C79B-9B409320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833" y="773340"/>
            <a:ext cx="7655152" cy="59801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C98E7B-5DC1-34C7-6DDB-155C50F44FEF}"/>
              </a:ext>
            </a:extLst>
          </p:cNvPr>
          <p:cNvSpPr txBox="1"/>
          <p:nvPr/>
        </p:nvSpPr>
        <p:spPr>
          <a:xfrm>
            <a:off x="318979" y="1713030"/>
            <a:ext cx="2778034" cy="1754326"/>
          </a:xfrm>
          <a:prstGeom prst="rect">
            <a:avLst/>
          </a:prstGeom>
          <a:noFill/>
        </p:spPr>
        <p:txBody>
          <a:bodyPr wrap="square">
            <a:spAutoFit/>
          </a:bodyPr>
          <a:lstStyle/>
          <a:p>
            <a:pPr algn="l"/>
            <a:r>
              <a:rPr lang="en-US" b="1" i="0" dirty="0">
                <a:solidFill>
                  <a:srgbClr val="000000"/>
                </a:solidFill>
                <a:effectLst/>
                <a:latin typeface="Helvetica Neue"/>
              </a:rPr>
              <a:t>Observation: Our data shows positive linear autocorrelation with the previous lag values (previous months)</a:t>
            </a:r>
          </a:p>
          <a:p>
            <a:pPr algn="l"/>
            <a:endParaRPr lang="en-US" b="1" i="0" dirty="0">
              <a:solidFill>
                <a:srgbClr val="000000"/>
              </a:solidFill>
              <a:effectLst/>
              <a:latin typeface="Helvetica Neue"/>
            </a:endParaRPr>
          </a:p>
        </p:txBody>
      </p:sp>
    </p:spTree>
    <p:extLst>
      <p:ext uri="{BB962C8B-B14F-4D97-AF65-F5344CB8AC3E}">
        <p14:creationId xmlns:p14="http://schemas.microsoft.com/office/powerpoint/2010/main" val="4045059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36E0-D289-D3BE-D701-E8E4A0307FD7}"/>
              </a:ext>
            </a:extLst>
          </p:cNvPr>
          <p:cNvSpPr txBox="1">
            <a:spLocks/>
          </p:cNvSpPr>
          <p:nvPr/>
        </p:nvSpPr>
        <p:spPr>
          <a:xfrm>
            <a:off x="371732" y="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Time series decomposition plot</a:t>
            </a:r>
            <a:endParaRPr lang="en-IN" dirty="0"/>
          </a:p>
        </p:txBody>
      </p:sp>
      <p:pic>
        <p:nvPicPr>
          <p:cNvPr id="1026" name="Picture 2">
            <a:extLst>
              <a:ext uri="{FF2B5EF4-FFF2-40B4-BE49-F238E27FC236}">
                <a16:creationId xmlns:a16="http://schemas.microsoft.com/office/drawing/2014/main" id="{F8829652-2584-F259-D21D-A6B4D6CE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3552"/>
            <a:ext cx="8121730" cy="59169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536C82-4DA2-DCEE-B5B2-D09899530BA2}"/>
              </a:ext>
            </a:extLst>
          </p:cNvPr>
          <p:cNvSpPr txBox="1"/>
          <p:nvPr/>
        </p:nvSpPr>
        <p:spPr>
          <a:xfrm>
            <a:off x="8033806" y="552705"/>
            <a:ext cx="4070270" cy="6278642"/>
          </a:xfrm>
          <a:prstGeom prst="rect">
            <a:avLst/>
          </a:prstGeom>
          <a:noFill/>
        </p:spPr>
        <p:txBody>
          <a:bodyPr wrap="square">
            <a:spAutoFit/>
          </a:bodyPr>
          <a:lstStyle/>
          <a:p>
            <a:r>
              <a:rPr lang="en-US" dirty="0"/>
              <a:t>Observation:-</a:t>
            </a:r>
          </a:p>
          <a:p>
            <a:pPr marL="342900" indent="-342900">
              <a:buAutoNum type="arabicPeriod"/>
            </a:pPr>
            <a:r>
              <a:rPr lang="en-US" sz="1600" dirty="0"/>
              <a:t>Observed - Actual data</a:t>
            </a:r>
          </a:p>
          <a:p>
            <a:pPr marL="342900" indent="-342900">
              <a:buAutoNum type="arabicPeriod"/>
            </a:pPr>
            <a:endParaRPr lang="en-US" sz="1600" dirty="0"/>
          </a:p>
          <a:p>
            <a:pPr marL="342900" indent="-342900">
              <a:buAutoNum type="arabicPeriod"/>
            </a:pPr>
            <a:endParaRPr lang="en-US" sz="1600" dirty="0"/>
          </a:p>
          <a:p>
            <a:pPr marL="342900" indent="-342900">
              <a:buAutoNum type="arabicPeriod"/>
            </a:pPr>
            <a:endParaRPr lang="en-US" sz="1600" dirty="0"/>
          </a:p>
          <a:p>
            <a:endParaRPr lang="en-US" sz="1600" dirty="0"/>
          </a:p>
          <a:p>
            <a:endParaRPr lang="en-US" sz="1600" dirty="0"/>
          </a:p>
          <a:p>
            <a:r>
              <a:rPr lang="en-US" sz="1600" dirty="0"/>
              <a:t>2. Trend - Increasing trend.</a:t>
            </a:r>
          </a:p>
          <a:p>
            <a:endParaRPr lang="en-US" sz="1600" dirty="0"/>
          </a:p>
          <a:p>
            <a:endParaRPr lang="en-US" sz="1600" dirty="0"/>
          </a:p>
          <a:p>
            <a:endParaRPr lang="en-US" sz="1600" dirty="0"/>
          </a:p>
          <a:p>
            <a:endParaRPr lang="en-US" sz="1600" dirty="0"/>
          </a:p>
          <a:p>
            <a:endParaRPr lang="en-US" sz="1600" dirty="0"/>
          </a:p>
          <a:p>
            <a:r>
              <a:rPr lang="en-US" sz="1600" dirty="0"/>
              <a:t>3. Seasonal- </a:t>
            </a:r>
          </a:p>
          <a:p>
            <a:r>
              <a:rPr lang="en-US" sz="1600" dirty="0"/>
              <a:t>    - Does not Varies with the mean 0. </a:t>
            </a:r>
          </a:p>
          <a:p>
            <a:r>
              <a:rPr lang="en-US" sz="1600" dirty="0"/>
              <a:t>    - No seasonality found.</a:t>
            </a:r>
          </a:p>
          <a:p>
            <a:endParaRPr lang="en-US" sz="1600" dirty="0"/>
          </a:p>
          <a:p>
            <a:endParaRPr lang="en-US" sz="1600" dirty="0"/>
          </a:p>
          <a:p>
            <a:endParaRPr lang="en-US" sz="1600" dirty="0"/>
          </a:p>
          <a:p>
            <a:r>
              <a:rPr lang="en-US" sz="1600" dirty="0"/>
              <a:t>4. Residual - It is the noise pattern of the time series data for each year, which was not captured by the two components - Trend and Seasonality. Residual is the left over after decomposition of the two major components (Trend and Seasonality)</a:t>
            </a:r>
          </a:p>
        </p:txBody>
      </p:sp>
    </p:spTree>
    <p:extLst>
      <p:ext uri="{BB962C8B-B14F-4D97-AF65-F5344CB8AC3E}">
        <p14:creationId xmlns:p14="http://schemas.microsoft.com/office/powerpoint/2010/main" val="168857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B59C-CC22-2476-AF99-A4C233CB48F4}"/>
              </a:ext>
            </a:extLst>
          </p:cNvPr>
          <p:cNvSpPr txBox="1">
            <a:spLocks/>
          </p:cNvSpPr>
          <p:nvPr/>
        </p:nvSpPr>
        <p:spPr>
          <a:xfrm>
            <a:off x="371732" y="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Time series decomposition plot</a:t>
            </a:r>
            <a:endParaRPr lang="en-IN" dirty="0"/>
          </a:p>
        </p:txBody>
      </p:sp>
      <p:sp>
        <p:nvSpPr>
          <p:cNvPr id="3" name="TextBox 2">
            <a:extLst>
              <a:ext uri="{FF2B5EF4-FFF2-40B4-BE49-F238E27FC236}">
                <a16:creationId xmlns:a16="http://schemas.microsoft.com/office/drawing/2014/main" id="{6029C5ED-8C88-5AD5-63EA-25575A345889}"/>
              </a:ext>
            </a:extLst>
          </p:cNvPr>
          <p:cNvSpPr txBox="1"/>
          <p:nvPr/>
        </p:nvSpPr>
        <p:spPr>
          <a:xfrm>
            <a:off x="8033806" y="552705"/>
            <a:ext cx="4070270" cy="6278642"/>
          </a:xfrm>
          <a:prstGeom prst="rect">
            <a:avLst/>
          </a:prstGeom>
          <a:noFill/>
        </p:spPr>
        <p:txBody>
          <a:bodyPr wrap="square">
            <a:spAutoFit/>
          </a:bodyPr>
          <a:lstStyle/>
          <a:p>
            <a:r>
              <a:rPr lang="en-US" dirty="0"/>
              <a:t>Observation:-</a:t>
            </a:r>
          </a:p>
          <a:p>
            <a:pPr marL="342900" indent="-342900">
              <a:buAutoNum type="arabicPeriod"/>
            </a:pPr>
            <a:r>
              <a:rPr lang="en-US" sz="1600" dirty="0"/>
              <a:t>Observed - Actual data</a:t>
            </a:r>
          </a:p>
          <a:p>
            <a:pPr marL="342900" indent="-342900">
              <a:buAutoNum type="arabicPeriod"/>
            </a:pPr>
            <a:endParaRPr lang="en-US" sz="1600" dirty="0"/>
          </a:p>
          <a:p>
            <a:pPr marL="342900" indent="-342900">
              <a:buAutoNum type="arabicPeriod"/>
            </a:pPr>
            <a:endParaRPr lang="en-US" sz="1600" dirty="0"/>
          </a:p>
          <a:p>
            <a:pPr marL="342900" indent="-342900">
              <a:buAutoNum type="arabicPeriod"/>
            </a:pPr>
            <a:endParaRPr lang="en-US" sz="1600" dirty="0"/>
          </a:p>
          <a:p>
            <a:endParaRPr lang="en-US" sz="1600" dirty="0"/>
          </a:p>
          <a:p>
            <a:endParaRPr lang="en-US" sz="1600" dirty="0"/>
          </a:p>
          <a:p>
            <a:r>
              <a:rPr lang="en-US" sz="1600" dirty="0"/>
              <a:t>2. Trend - Increasing trend.</a:t>
            </a:r>
          </a:p>
          <a:p>
            <a:endParaRPr lang="en-US" sz="1600" dirty="0"/>
          </a:p>
          <a:p>
            <a:endParaRPr lang="en-US" sz="1600" dirty="0"/>
          </a:p>
          <a:p>
            <a:endParaRPr lang="en-US" sz="1600" dirty="0"/>
          </a:p>
          <a:p>
            <a:endParaRPr lang="en-US" sz="1600" dirty="0"/>
          </a:p>
          <a:p>
            <a:endParaRPr lang="en-US" sz="1600" dirty="0"/>
          </a:p>
          <a:p>
            <a:r>
              <a:rPr lang="en-US" sz="1600" dirty="0"/>
              <a:t>3. Seasonal- </a:t>
            </a:r>
          </a:p>
          <a:p>
            <a:r>
              <a:rPr lang="en-US" sz="1600" dirty="0"/>
              <a:t>    - Does not Varies with the mean 0. </a:t>
            </a:r>
          </a:p>
          <a:p>
            <a:r>
              <a:rPr lang="en-US" sz="1600" dirty="0"/>
              <a:t>    - No seasonality found.</a:t>
            </a:r>
          </a:p>
          <a:p>
            <a:endParaRPr lang="en-US" sz="1600" dirty="0"/>
          </a:p>
          <a:p>
            <a:endParaRPr lang="en-US" sz="1600" dirty="0"/>
          </a:p>
          <a:p>
            <a:endParaRPr lang="en-US" sz="1600" dirty="0"/>
          </a:p>
          <a:p>
            <a:r>
              <a:rPr lang="en-US" sz="1600" dirty="0"/>
              <a:t>4. Residual - It is the noise pattern of the time series data for each year, which was not captured by the two components - Trend and Seasonality. Residual is the left over after decomposition of the two major components (Trend and Seasonality)</a:t>
            </a:r>
          </a:p>
        </p:txBody>
      </p:sp>
      <p:pic>
        <p:nvPicPr>
          <p:cNvPr id="2050" name="Picture 2">
            <a:extLst>
              <a:ext uri="{FF2B5EF4-FFF2-40B4-BE49-F238E27FC236}">
                <a16:creationId xmlns:a16="http://schemas.microsoft.com/office/drawing/2014/main" id="{EA32749E-7A76-7B7C-3130-B062CC75C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2641"/>
            <a:ext cx="8033806" cy="597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09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EF772-AF54-4209-A06D-50DFFEB1094E}"/>
              </a:ext>
            </a:extLst>
          </p:cNvPr>
          <p:cNvSpPr>
            <a:spLocks noGrp="1"/>
          </p:cNvSpPr>
          <p:nvPr>
            <p:ph type="title"/>
          </p:nvPr>
        </p:nvSpPr>
        <p:spPr>
          <a:xfrm>
            <a:off x="371467" y="172881"/>
            <a:ext cx="11029616" cy="1188720"/>
          </a:xfrm>
        </p:spPr>
        <p:txBody>
          <a:bodyPr/>
          <a:lstStyle/>
          <a:p>
            <a:r>
              <a:rPr lang="en-US" sz="2800" b="1" dirty="0">
                <a:latin typeface="Raleway" pitchFamily="2" charset="0"/>
              </a:rPr>
              <a:t>Feature Engineering</a:t>
            </a:r>
            <a:br>
              <a:rPr lang="en-US" sz="2800" b="1" dirty="0">
                <a:latin typeface="Raleway" pitchFamily="2" charset="0"/>
              </a:rPr>
            </a:br>
            <a:r>
              <a:rPr lang="en-US" sz="2000" b="1" dirty="0">
                <a:latin typeface="Raleway" pitchFamily="2" charset="0"/>
              </a:rPr>
              <a:t>Feature Extraction</a:t>
            </a:r>
            <a:endParaRPr lang="en-IN" sz="2000" dirty="0"/>
          </a:p>
        </p:txBody>
      </p:sp>
      <p:pic>
        <p:nvPicPr>
          <p:cNvPr id="9" name="Picture 8">
            <a:extLst>
              <a:ext uri="{FF2B5EF4-FFF2-40B4-BE49-F238E27FC236}">
                <a16:creationId xmlns:a16="http://schemas.microsoft.com/office/drawing/2014/main" id="{E184A85D-BA4B-58B1-36F7-F20427C1455E}"/>
              </a:ext>
            </a:extLst>
          </p:cNvPr>
          <p:cNvPicPr>
            <a:picLocks noChangeAspect="1"/>
          </p:cNvPicPr>
          <p:nvPr/>
        </p:nvPicPr>
        <p:blipFill>
          <a:blip r:embed="rId2"/>
          <a:stretch>
            <a:fillRect/>
          </a:stretch>
        </p:blipFill>
        <p:spPr>
          <a:xfrm>
            <a:off x="4043303" y="2301729"/>
            <a:ext cx="8123809" cy="3323809"/>
          </a:xfrm>
          <a:prstGeom prst="rect">
            <a:avLst/>
          </a:prstGeom>
        </p:spPr>
      </p:pic>
      <p:pic>
        <p:nvPicPr>
          <p:cNvPr id="11" name="Picture 10">
            <a:extLst>
              <a:ext uri="{FF2B5EF4-FFF2-40B4-BE49-F238E27FC236}">
                <a16:creationId xmlns:a16="http://schemas.microsoft.com/office/drawing/2014/main" id="{9A98DBC2-4450-FB89-F49F-25BB07B6DD6A}"/>
              </a:ext>
            </a:extLst>
          </p:cNvPr>
          <p:cNvPicPr>
            <a:picLocks noChangeAspect="1"/>
          </p:cNvPicPr>
          <p:nvPr/>
        </p:nvPicPr>
        <p:blipFill>
          <a:blip r:embed="rId3"/>
          <a:stretch>
            <a:fillRect/>
          </a:stretch>
        </p:blipFill>
        <p:spPr>
          <a:xfrm>
            <a:off x="279112" y="2206216"/>
            <a:ext cx="3676190" cy="3485714"/>
          </a:xfrm>
          <a:prstGeom prst="rect">
            <a:avLst/>
          </a:prstGeom>
        </p:spPr>
      </p:pic>
      <p:sp>
        <p:nvSpPr>
          <p:cNvPr id="13" name="TextBox 12">
            <a:extLst>
              <a:ext uri="{FF2B5EF4-FFF2-40B4-BE49-F238E27FC236}">
                <a16:creationId xmlns:a16="http://schemas.microsoft.com/office/drawing/2014/main" id="{31F802DB-FBCD-29A0-7090-A5FF0F6B1B9A}"/>
              </a:ext>
            </a:extLst>
          </p:cNvPr>
          <p:cNvSpPr txBox="1"/>
          <p:nvPr/>
        </p:nvSpPr>
        <p:spPr>
          <a:xfrm>
            <a:off x="333590" y="1718020"/>
            <a:ext cx="3691410" cy="338554"/>
          </a:xfrm>
          <a:prstGeom prst="rect">
            <a:avLst/>
          </a:prstGeom>
          <a:noFill/>
        </p:spPr>
        <p:txBody>
          <a:bodyPr wrap="square">
            <a:spAutoFit/>
          </a:bodyPr>
          <a:lstStyle/>
          <a:p>
            <a:pPr algn="l"/>
            <a:r>
              <a:rPr lang="en-US" sz="1600" b="1" i="0" dirty="0">
                <a:solidFill>
                  <a:srgbClr val="000000"/>
                </a:solidFill>
                <a:effectLst/>
                <a:latin typeface="Helvetica Neue"/>
              </a:rPr>
              <a:t>Feature Extraction for Visualization</a:t>
            </a:r>
          </a:p>
        </p:txBody>
      </p:sp>
      <p:sp>
        <p:nvSpPr>
          <p:cNvPr id="14" name="TextBox 13">
            <a:extLst>
              <a:ext uri="{FF2B5EF4-FFF2-40B4-BE49-F238E27FC236}">
                <a16:creationId xmlns:a16="http://schemas.microsoft.com/office/drawing/2014/main" id="{909A3891-9E19-6A08-4B69-50016BFB5367}"/>
              </a:ext>
            </a:extLst>
          </p:cNvPr>
          <p:cNvSpPr txBox="1"/>
          <p:nvPr/>
        </p:nvSpPr>
        <p:spPr>
          <a:xfrm>
            <a:off x="5759995" y="1718020"/>
            <a:ext cx="6432005" cy="338554"/>
          </a:xfrm>
          <a:prstGeom prst="rect">
            <a:avLst/>
          </a:prstGeom>
          <a:noFill/>
        </p:spPr>
        <p:txBody>
          <a:bodyPr wrap="square">
            <a:spAutoFit/>
          </a:bodyPr>
          <a:lstStyle/>
          <a:p>
            <a:pPr algn="l"/>
            <a:r>
              <a:rPr lang="en-US" sz="1600" b="1" i="0" dirty="0">
                <a:solidFill>
                  <a:srgbClr val="000000"/>
                </a:solidFill>
                <a:effectLst/>
                <a:latin typeface="Helvetica Neue"/>
              </a:rPr>
              <a:t>Data Pre-processing for Model Driven Techniques</a:t>
            </a:r>
          </a:p>
        </p:txBody>
      </p:sp>
      <p:cxnSp>
        <p:nvCxnSpPr>
          <p:cNvPr id="16" name="Straight Connector 15">
            <a:extLst>
              <a:ext uri="{FF2B5EF4-FFF2-40B4-BE49-F238E27FC236}">
                <a16:creationId xmlns:a16="http://schemas.microsoft.com/office/drawing/2014/main" id="{9810F7BF-7F0A-CA20-A649-16B25C44D4F8}"/>
              </a:ext>
            </a:extLst>
          </p:cNvPr>
          <p:cNvCxnSpPr>
            <a:cxnSpLocks/>
          </p:cNvCxnSpPr>
          <p:nvPr/>
        </p:nvCxnSpPr>
        <p:spPr>
          <a:xfrm>
            <a:off x="3983392" y="1577130"/>
            <a:ext cx="0" cy="453958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80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876231-7647-DDAA-A2A5-F68DFAF26578}"/>
              </a:ext>
            </a:extLst>
          </p:cNvPr>
          <p:cNvSpPr txBox="1">
            <a:spLocks/>
          </p:cNvSpPr>
          <p:nvPr/>
        </p:nvSpPr>
        <p:spPr>
          <a:xfrm>
            <a:off x="318979"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Data visualization </a:t>
            </a:r>
            <a:endParaRPr lang="en-IN" dirty="0"/>
          </a:p>
        </p:txBody>
      </p:sp>
      <p:sp>
        <p:nvSpPr>
          <p:cNvPr id="9" name="TextBox 8">
            <a:extLst>
              <a:ext uri="{FF2B5EF4-FFF2-40B4-BE49-F238E27FC236}">
                <a16:creationId xmlns:a16="http://schemas.microsoft.com/office/drawing/2014/main" id="{F497DFA5-5254-3A3F-303E-7ADA7D432EFB}"/>
              </a:ext>
            </a:extLst>
          </p:cNvPr>
          <p:cNvSpPr txBox="1"/>
          <p:nvPr/>
        </p:nvSpPr>
        <p:spPr>
          <a:xfrm>
            <a:off x="8560526" y="1713030"/>
            <a:ext cx="3248297" cy="3139321"/>
          </a:xfrm>
          <a:prstGeom prst="rect">
            <a:avLst/>
          </a:prstGeom>
          <a:noFill/>
        </p:spPr>
        <p:txBody>
          <a:bodyPr wrap="square">
            <a:spAutoFit/>
          </a:bodyPr>
          <a:lstStyle/>
          <a:p>
            <a:r>
              <a:rPr lang="en-US" b="1" dirty="0"/>
              <a:t>Observation</a:t>
            </a:r>
            <a:r>
              <a:rPr lang="en-US" dirty="0"/>
              <a:t>: As we can observe there is Weekly seasonality in our time series data analysis.</a:t>
            </a:r>
          </a:p>
          <a:p>
            <a:endParaRPr lang="en-US" dirty="0"/>
          </a:p>
          <a:p>
            <a:r>
              <a:rPr lang="en-US" dirty="0"/>
              <a:t>Every 23</a:t>
            </a:r>
            <a:r>
              <a:rPr lang="en-US" baseline="30000" dirty="0"/>
              <a:t>rd</a:t>
            </a:r>
            <a:r>
              <a:rPr lang="en-US" dirty="0"/>
              <a:t> week of every Year we can see a spike in CO2 emission in our time series</a:t>
            </a:r>
          </a:p>
          <a:p>
            <a:endParaRPr lang="en-US" dirty="0"/>
          </a:p>
          <a:p>
            <a:r>
              <a:rPr lang="en-US" dirty="0"/>
              <a:t>It does not have Quarterly or Monthly seasonality  through out the years. </a:t>
            </a:r>
          </a:p>
        </p:txBody>
      </p:sp>
      <p:pic>
        <p:nvPicPr>
          <p:cNvPr id="1029" name="Picture 5">
            <a:extLst>
              <a:ext uri="{FF2B5EF4-FFF2-40B4-BE49-F238E27FC236}">
                <a16:creationId xmlns:a16="http://schemas.microsoft.com/office/drawing/2014/main" id="{A19B3FDF-BCC0-B8CC-19F1-AA56EDFE4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77" y="1020639"/>
            <a:ext cx="7916092" cy="57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6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C350E73-DEDA-E176-61E0-F8BD1F901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848" y="1132950"/>
            <a:ext cx="9594689" cy="35061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3D3BDC-07D0-7E6D-42A9-DB7691C14B2D}"/>
              </a:ext>
            </a:extLst>
          </p:cNvPr>
          <p:cNvSpPr txBox="1"/>
          <p:nvPr/>
        </p:nvSpPr>
        <p:spPr>
          <a:xfrm>
            <a:off x="2040971" y="5078719"/>
            <a:ext cx="8110057" cy="923330"/>
          </a:xfrm>
          <a:prstGeom prst="rect">
            <a:avLst/>
          </a:prstGeom>
          <a:noFill/>
        </p:spPr>
        <p:txBody>
          <a:bodyPr wrap="square">
            <a:spAutoFit/>
          </a:bodyPr>
          <a:lstStyle/>
          <a:p>
            <a:r>
              <a:rPr lang="en-US" b="1" dirty="0"/>
              <a:t>Observation: In daily analysis of  𝐶𝑂2  emission we are getting a constant variation among all days throughout the Years.</a:t>
            </a:r>
          </a:p>
          <a:p>
            <a:r>
              <a:rPr lang="en-US" b="1" dirty="0"/>
              <a:t>Hence, we can see there is no Daily seasonality or pattern in CO2 emission</a:t>
            </a:r>
          </a:p>
        </p:txBody>
      </p:sp>
      <p:sp>
        <p:nvSpPr>
          <p:cNvPr id="4" name="Title 1">
            <a:extLst>
              <a:ext uri="{FF2B5EF4-FFF2-40B4-BE49-F238E27FC236}">
                <a16:creationId xmlns:a16="http://schemas.microsoft.com/office/drawing/2014/main" id="{0D833AFC-DB9F-0D2D-183E-A1C5FB37CE84}"/>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spTree>
    <p:extLst>
      <p:ext uri="{BB962C8B-B14F-4D97-AF65-F5344CB8AC3E}">
        <p14:creationId xmlns:p14="http://schemas.microsoft.com/office/powerpoint/2010/main" val="256328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F665-3C15-99C1-BA2D-F5D4B5BDAC2D}"/>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pic>
        <p:nvPicPr>
          <p:cNvPr id="2050" name="Picture 2">
            <a:extLst>
              <a:ext uri="{FF2B5EF4-FFF2-40B4-BE49-F238E27FC236}">
                <a16:creationId xmlns:a16="http://schemas.microsoft.com/office/drawing/2014/main" id="{1515935E-0FDE-2F66-A462-8406E984B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705" y="1127548"/>
            <a:ext cx="7904072" cy="5730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862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F665-3C15-99C1-BA2D-F5D4B5BDAC2D}"/>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pic>
        <p:nvPicPr>
          <p:cNvPr id="3" name="Picture 2">
            <a:extLst>
              <a:ext uri="{FF2B5EF4-FFF2-40B4-BE49-F238E27FC236}">
                <a16:creationId xmlns:a16="http://schemas.microsoft.com/office/drawing/2014/main" id="{EB2A78C8-A220-2DAF-9EEB-9E9384899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644" y="905522"/>
            <a:ext cx="9638711" cy="595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99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4E415A-ACD5-B528-5AD0-C1729A65E076}"/>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pic>
        <p:nvPicPr>
          <p:cNvPr id="3074" name="Picture 2">
            <a:extLst>
              <a:ext uri="{FF2B5EF4-FFF2-40B4-BE49-F238E27FC236}">
                <a16:creationId xmlns:a16="http://schemas.microsoft.com/office/drawing/2014/main" id="{A68AF03D-8623-F5D5-7D54-8FEAC65B6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485" y="904333"/>
            <a:ext cx="9792070" cy="595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64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BD77-FF5F-4049-812F-D16DDBCE88B4}"/>
              </a:ext>
            </a:extLst>
          </p:cNvPr>
          <p:cNvSpPr>
            <a:spLocks noGrp="1"/>
          </p:cNvSpPr>
          <p:nvPr>
            <p:ph type="title"/>
          </p:nvPr>
        </p:nvSpPr>
        <p:spPr>
          <a:xfrm>
            <a:off x="469981" y="-113390"/>
            <a:ext cx="11029616" cy="1188720"/>
          </a:xfrm>
        </p:spPr>
        <p:txBody>
          <a:bodyPr/>
          <a:lstStyle/>
          <a:p>
            <a:r>
              <a:rPr lang="en-US" dirty="0"/>
              <a:t>Business objective</a:t>
            </a:r>
            <a:endParaRPr lang="en-IN" dirty="0"/>
          </a:p>
        </p:txBody>
      </p:sp>
      <p:sp>
        <p:nvSpPr>
          <p:cNvPr id="3" name="Content Placeholder 2">
            <a:extLst>
              <a:ext uri="{FF2B5EF4-FFF2-40B4-BE49-F238E27FC236}">
                <a16:creationId xmlns:a16="http://schemas.microsoft.com/office/drawing/2014/main" id="{D863BAA8-A583-4832-B5A9-38155F2B7C80}"/>
              </a:ext>
            </a:extLst>
          </p:cNvPr>
          <p:cNvSpPr>
            <a:spLocks noGrp="1"/>
          </p:cNvSpPr>
          <p:nvPr>
            <p:ph idx="1"/>
          </p:nvPr>
        </p:nvSpPr>
        <p:spPr>
          <a:xfrm>
            <a:off x="428791" y="1038838"/>
            <a:ext cx="11029615" cy="1098958"/>
          </a:xfrm>
        </p:spPr>
        <p:txBody>
          <a:bodyPr/>
          <a:lstStyle/>
          <a:p>
            <a:pPr>
              <a:buClrTx/>
              <a:buFont typeface="Wingdings" panose="05000000000000000000" pitchFamily="2" charset="2"/>
              <a:buChar char="§"/>
            </a:pPr>
            <a:r>
              <a:rPr lang="en-IN" sz="1800" dirty="0">
                <a:solidFill>
                  <a:srgbClr val="24292E"/>
                </a:solidFill>
                <a:effectLst/>
                <a:latin typeface="Franklin Gothic Demi (Headings)"/>
                <a:ea typeface="Times New Roman" panose="02020603050405020304" pitchFamily="18" charset="0"/>
                <a:cs typeface="Times New Roman" panose="02020603050405020304" pitchFamily="18" charset="0"/>
              </a:rPr>
              <a:t>To Forecast CO2 levels for an organization so that the organization can follow government norms with respects to CO2 emission levels.</a:t>
            </a:r>
            <a:endParaRPr lang="en-IN" sz="1800" dirty="0">
              <a:effectLst/>
              <a:latin typeface="Franklin Gothic Demi (Headings)"/>
              <a:ea typeface="Calibri" panose="020F0502020204030204" pitchFamily="34" charset="0"/>
              <a:cs typeface="Times New Roman" panose="02020603050405020304" pitchFamily="18" charset="0"/>
            </a:endParaRPr>
          </a:p>
          <a:p>
            <a:pPr marL="0" indent="0">
              <a:buNone/>
            </a:pPr>
            <a:endParaRPr lang="en-IN" dirty="0"/>
          </a:p>
        </p:txBody>
      </p:sp>
      <p:sp>
        <p:nvSpPr>
          <p:cNvPr id="4" name="AutoShape 2" descr="CO2 emissions - Our World in Data">
            <a:extLst>
              <a:ext uri="{FF2B5EF4-FFF2-40B4-BE49-F238E27FC236}">
                <a16:creationId xmlns:a16="http://schemas.microsoft.com/office/drawing/2014/main" id="{3F8A597F-5F5F-DD0E-3C3F-481DC61089C2}"/>
              </a:ext>
            </a:extLst>
          </p:cNvPr>
          <p:cNvSpPr>
            <a:spLocks noChangeAspect="1" noChangeArrowheads="1"/>
          </p:cNvSpPr>
          <p:nvPr/>
        </p:nvSpPr>
        <p:spPr bwMode="auto">
          <a:xfrm>
            <a:off x="5943599" y="3276599"/>
            <a:ext cx="1874939" cy="18749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2 emissions - Our World in Data">
            <a:extLst>
              <a:ext uri="{FF2B5EF4-FFF2-40B4-BE49-F238E27FC236}">
                <a16:creationId xmlns:a16="http://schemas.microsoft.com/office/drawing/2014/main" id="{2A445118-73EE-3519-6EA4-20E21EA8A59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9FD7CB58-F8AF-0796-ADC0-92BCABAF9883}"/>
              </a:ext>
            </a:extLst>
          </p:cNvPr>
          <p:cNvPicPr>
            <a:picLocks noChangeAspect="1"/>
          </p:cNvPicPr>
          <p:nvPr/>
        </p:nvPicPr>
        <p:blipFill>
          <a:blip r:embed="rId2"/>
          <a:stretch>
            <a:fillRect/>
          </a:stretch>
        </p:blipFill>
        <p:spPr>
          <a:xfrm>
            <a:off x="1328865" y="1693751"/>
            <a:ext cx="9339135" cy="50461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53418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4E415A-ACD5-B528-5AD0-C1729A65E076}"/>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pic>
        <p:nvPicPr>
          <p:cNvPr id="4098" name="Picture 2">
            <a:extLst>
              <a:ext uri="{FF2B5EF4-FFF2-40B4-BE49-F238E27FC236}">
                <a16:creationId xmlns:a16="http://schemas.microsoft.com/office/drawing/2014/main" id="{DF6A6DB3-BEFA-5ABC-F640-51D1DAE9B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507" y="949911"/>
            <a:ext cx="9712171" cy="590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248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FF9A4A59-0D3B-B005-DFEF-3E316D72D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9811"/>
            <a:ext cx="12192000" cy="582819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2232BD0-8719-6D90-8951-86A79AA4A071}"/>
              </a:ext>
            </a:extLst>
          </p:cNvPr>
          <p:cNvSpPr txBox="1">
            <a:spLocks/>
          </p:cNvSpPr>
          <p:nvPr/>
        </p:nvSpPr>
        <p:spPr>
          <a:xfrm>
            <a:off x="345355"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 </a:t>
            </a:r>
            <a:endParaRPr lang="en-IN" dirty="0"/>
          </a:p>
        </p:txBody>
      </p:sp>
    </p:spTree>
    <p:extLst>
      <p:ext uri="{BB962C8B-B14F-4D97-AF65-F5344CB8AC3E}">
        <p14:creationId xmlns:p14="http://schemas.microsoft.com/office/powerpoint/2010/main" val="2960362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4395-EA9E-ECD3-F72D-7C11D09B0BD8}"/>
              </a:ext>
            </a:extLst>
          </p:cNvPr>
          <p:cNvSpPr txBox="1">
            <a:spLocks/>
          </p:cNvSpPr>
          <p:nvPr/>
        </p:nvSpPr>
        <p:spPr>
          <a:xfrm>
            <a:off x="373764" y="600719"/>
            <a:ext cx="11029616" cy="758298"/>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0" dirty="0">
                <a:solidFill>
                  <a:srgbClr val="000000"/>
                </a:solidFill>
                <a:effectLst/>
                <a:latin typeface="Helvetica Neue"/>
              </a:rPr>
              <a:t>Test of Stationarity</a:t>
            </a:r>
            <a:br>
              <a:rPr lang="en-US" b="1" dirty="0">
                <a:latin typeface="Raleway" pitchFamily="2" charset="0"/>
              </a:rPr>
            </a:br>
            <a:r>
              <a:rPr lang="en-US" sz="1400" b="1" i="0" dirty="0">
                <a:solidFill>
                  <a:srgbClr val="000000"/>
                </a:solidFill>
                <a:effectLst/>
                <a:latin typeface="Helvetica Neue"/>
              </a:rPr>
              <a:t>Converting Non-Stationary Time Series into Stationary</a:t>
            </a:r>
          </a:p>
        </p:txBody>
      </p:sp>
      <p:sp>
        <p:nvSpPr>
          <p:cNvPr id="3" name="TextBox 2">
            <a:extLst>
              <a:ext uri="{FF2B5EF4-FFF2-40B4-BE49-F238E27FC236}">
                <a16:creationId xmlns:a16="http://schemas.microsoft.com/office/drawing/2014/main" id="{5EAA9BEE-1C66-8A14-7289-6C9D99096C4B}"/>
              </a:ext>
            </a:extLst>
          </p:cNvPr>
          <p:cNvSpPr txBox="1"/>
          <p:nvPr/>
        </p:nvSpPr>
        <p:spPr>
          <a:xfrm>
            <a:off x="373764" y="1359017"/>
            <a:ext cx="3082500" cy="5632311"/>
          </a:xfrm>
          <a:prstGeom prst="rect">
            <a:avLst/>
          </a:prstGeom>
          <a:noFill/>
        </p:spPr>
        <p:txBody>
          <a:bodyPr wrap="square" rtlCol="0">
            <a:spAutoFit/>
          </a:bodyPr>
          <a:lstStyle/>
          <a:p>
            <a:pPr algn="l"/>
            <a:r>
              <a:rPr lang="en-US" sz="1200" b="1" i="0" dirty="0">
                <a:solidFill>
                  <a:srgbClr val="000000"/>
                </a:solidFill>
                <a:effectLst/>
                <a:latin typeface="Helvetica Neue"/>
              </a:rPr>
              <a:t>Assumptions of ARMA model</a:t>
            </a:r>
          </a:p>
          <a:p>
            <a:pPr algn="l">
              <a:buFont typeface="+mj-lt"/>
              <a:buAutoNum type="arabicPeriod"/>
            </a:pPr>
            <a:r>
              <a:rPr lang="en-US" sz="1200" b="1" i="0" dirty="0">
                <a:solidFill>
                  <a:srgbClr val="000000"/>
                </a:solidFill>
                <a:effectLst/>
                <a:latin typeface="Helvetica Neue"/>
              </a:rPr>
              <a:t>Data should be stationary</a:t>
            </a:r>
            <a:r>
              <a:rPr lang="en-US" sz="1200" b="0" i="0" dirty="0">
                <a:solidFill>
                  <a:srgbClr val="000000"/>
                </a:solidFill>
                <a:effectLst/>
                <a:latin typeface="Helvetica Neue"/>
              </a:rPr>
              <a:t> – by stationary it means that the properties of the series doesn’t depend on the time when it is captured. A white noise series and series with cyclic behavior can also be considered as stationary series.</a:t>
            </a:r>
          </a:p>
          <a:p>
            <a:pPr algn="l">
              <a:buFont typeface="+mj-lt"/>
              <a:buAutoNum type="arabicPeriod"/>
            </a:pPr>
            <a:r>
              <a:rPr lang="en-US" sz="1200" b="1" i="0" dirty="0">
                <a:solidFill>
                  <a:srgbClr val="000000"/>
                </a:solidFill>
                <a:effectLst/>
                <a:latin typeface="Helvetica Neue"/>
              </a:rPr>
              <a:t>Data should be univariate</a:t>
            </a:r>
            <a:r>
              <a:rPr lang="en-US" sz="1200" b="0" i="0" dirty="0">
                <a:solidFill>
                  <a:srgbClr val="000000"/>
                </a:solidFill>
                <a:effectLst/>
                <a:latin typeface="Helvetica Neue"/>
              </a:rPr>
              <a:t> – ARMA works on a single variable. Auto-regression is all about regression with the past values.</a:t>
            </a:r>
          </a:p>
          <a:p>
            <a:pPr algn="l">
              <a:buFont typeface="+mj-lt"/>
              <a:buAutoNum type="arabicPeriod"/>
            </a:pPr>
            <a:endParaRPr lang="en-US" sz="1200" dirty="0">
              <a:solidFill>
                <a:srgbClr val="000000"/>
              </a:solidFill>
              <a:latin typeface="Helvetica Neue"/>
            </a:endParaRPr>
          </a:p>
          <a:p>
            <a:pPr algn="l"/>
            <a:r>
              <a:rPr lang="en-US" sz="1200" b="1" i="0" dirty="0">
                <a:solidFill>
                  <a:srgbClr val="000000"/>
                </a:solidFill>
                <a:effectLst/>
                <a:latin typeface="Helvetica Neue"/>
              </a:rPr>
              <a:t>Augmented Dicky Fuller Test</a:t>
            </a:r>
          </a:p>
          <a:p>
            <a:pPr algn="l"/>
            <a:r>
              <a:rPr lang="en-US" sz="1200" b="0" i="0" dirty="0">
                <a:solidFill>
                  <a:srgbClr val="000000"/>
                </a:solidFill>
                <a:effectLst/>
                <a:latin typeface="Helvetica Neue"/>
              </a:rPr>
              <a:t>Null Hypothesis (H0): The series is not stationary</a:t>
            </a:r>
          </a:p>
          <a:p>
            <a:pPr algn="l"/>
            <a:r>
              <a:rPr lang="en-US" sz="1200" b="0" i="0" dirty="0">
                <a:solidFill>
                  <a:srgbClr val="000000"/>
                </a:solidFill>
                <a:effectLst/>
                <a:latin typeface="Helvetica Neue"/>
              </a:rPr>
              <a:t>p-value &gt; 0.05</a:t>
            </a:r>
          </a:p>
          <a:p>
            <a:pPr algn="l"/>
            <a:r>
              <a:rPr lang="en-US" sz="1200" b="0" i="0" dirty="0">
                <a:solidFill>
                  <a:srgbClr val="000000"/>
                </a:solidFill>
                <a:effectLst/>
                <a:latin typeface="Helvetica Neue"/>
              </a:rPr>
              <a:t>Alternate Hypothesis (H1): The series is stationary</a:t>
            </a:r>
          </a:p>
          <a:p>
            <a:pPr algn="l"/>
            <a:r>
              <a:rPr lang="en-US" sz="1200" b="0" i="0" dirty="0">
                <a:solidFill>
                  <a:srgbClr val="000000"/>
                </a:solidFill>
                <a:effectLst/>
                <a:latin typeface="Helvetica Neue"/>
              </a:rPr>
              <a:t>p-value &lt;= 0.05</a:t>
            </a:r>
          </a:p>
          <a:p>
            <a:pPr algn="l"/>
            <a:endParaRPr lang="en-US" sz="1200" dirty="0">
              <a:solidFill>
                <a:srgbClr val="000000"/>
              </a:solidFill>
              <a:latin typeface="Helvetica Neue"/>
            </a:endParaRPr>
          </a:p>
          <a:p>
            <a:pPr algn="l"/>
            <a:r>
              <a:rPr lang="en-US" sz="1200" b="1" i="0" dirty="0">
                <a:solidFill>
                  <a:srgbClr val="000000"/>
                </a:solidFill>
                <a:effectLst/>
                <a:latin typeface="Helvetica Neue"/>
              </a:rPr>
              <a:t>Differencing</a:t>
            </a:r>
          </a:p>
          <a:p>
            <a:pPr algn="l"/>
            <a:r>
              <a:rPr lang="en-US" sz="1200" b="0" i="0" dirty="0">
                <a:solidFill>
                  <a:srgbClr val="000000"/>
                </a:solidFill>
                <a:effectLst/>
                <a:latin typeface="Helvetica Neue"/>
              </a:rPr>
              <a:t>In this method, we compute the difference of consecutive terms in the series. Differencing is typically performed to get rid of the varying mean. Mathematically, differencing can be written as:</a:t>
            </a:r>
          </a:p>
          <a:p>
            <a:pPr algn="l"/>
            <a:r>
              <a:rPr lang="en-US" sz="1200" b="0" i="0" dirty="0">
                <a:solidFill>
                  <a:srgbClr val="000000"/>
                </a:solidFill>
                <a:effectLst/>
                <a:latin typeface="Helvetica Neue"/>
              </a:rPr>
              <a:t>yt‘ = yt – y(t-1)</a:t>
            </a:r>
          </a:p>
          <a:p>
            <a:pPr algn="l"/>
            <a:r>
              <a:rPr lang="en-US" sz="1200" b="0" i="0" dirty="0">
                <a:solidFill>
                  <a:srgbClr val="000000"/>
                </a:solidFill>
                <a:effectLst/>
                <a:latin typeface="Helvetica Neue"/>
              </a:rPr>
              <a:t>where yt is the value at a time t</a:t>
            </a:r>
          </a:p>
          <a:p>
            <a:pPr algn="l"/>
            <a:r>
              <a:rPr lang="en-US" sz="1200" b="0" i="0" dirty="0">
                <a:solidFill>
                  <a:srgbClr val="000000"/>
                </a:solidFill>
                <a:effectLst/>
                <a:latin typeface="Helvetica Neue"/>
              </a:rPr>
              <a:t>Applying differencing on our series and plotting the results:</a:t>
            </a:r>
          </a:p>
          <a:p>
            <a:pPr algn="l"/>
            <a:endParaRPr lang="en-US" sz="1200" b="0" i="0" dirty="0">
              <a:solidFill>
                <a:srgbClr val="000000"/>
              </a:solidFill>
              <a:effectLst/>
              <a:latin typeface="Helvetica Neue"/>
            </a:endParaRPr>
          </a:p>
        </p:txBody>
      </p:sp>
      <p:pic>
        <p:nvPicPr>
          <p:cNvPr id="4" name="Picture 2">
            <a:extLst>
              <a:ext uri="{FF2B5EF4-FFF2-40B4-BE49-F238E27FC236}">
                <a16:creationId xmlns:a16="http://schemas.microsoft.com/office/drawing/2014/main" id="{3283D221-E112-3FEB-912A-8768C84BE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113" y="1684938"/>
            <a:ext cx="7860483" cy="2352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41E366-9BFB-DC20-B645-916DDBCB42D3}"/>
              </a:ext>
            </a:extLst>
          </p:cNvPr>
          <p:cNvSpPr txBox="1"/>
          <p:nvPr/>
        </p:nvSpPr>
        <p:spPr>
          <a:xfrm>
            <a:off x="7728355" y="4363534"/>
            <a:ext cx="3873618" cy="2308324"/>
          </a:xfrm>
          <a:prstGeom prst="rect">
            <a:avLst/>
          </a:prstGeom>
          <a:noFill/>
        </p:spPr>
        <p:txBody>
          <a:bodyPr wrap="square">
            <a:spAutoFit/>
          </a:bodyPr>
          <a:lstStyle/>
          <a:p>
            <a:pPr algn="l"/>
            <a:r>
              <a:rPr lang="en-US" sz="1600" b="1" i="0" dirty="0">
                <a:solidFill>
                  <a:srgbClr val="000000"/>
                </a:solidFill>
                <a:effectLst/>
                <a:latin typeface="Helvetica Neue"/>
              </a:rPr>
              <a:t>Observation: Finally our data is stationary as our </a:t>
            </a:r>
            <a:r>
              <a:rPr lang="en-US" sz="1600" b="1" dirty="0">
                <a:solidFill>
                  <a:srgbClr val="000000"/>
                </a:solidFill>
                <a:latin typeface="Helvetica Neue"/>
              </a:rPr>
              <a:t>p-value is less then 0.05 we can reject Null Hypothesis.</a:t>
            </a:r>
          </a:p>
          <a:p>
            <a:pPr algn="l"/>
            <a:endParaRPr lang="en-US" sz="1600" b="1" dirty="0">
              <a:solidFill>
                <a:srgbClr val="000000"/>
              </a:solidFill>
              <a:latin typeface="Helvetica Neue"/>
            </a:endParaRPr>
          </a:p>
          <a:p>
            <a:pPr algn="l"/>
            <a:r>
              <a:rPr lang="en-US" sz="1600" b="1" dirty="0">
                <a:solidFill>
                  <a:srgbClr val="000000"/>
                </a:solidFill>
                <a:latin typeface="Helvetica Neue"/>
              </a:rPr>
              <a:t>Hence, state our time series is stationary which means </a:t>
            </a:r>
            <a:r>
              <a:rPr lang="en-US" sz="1600" b="1" i="0" dirty="0">
                <a:solidFill>
                  <a:srgbClr val="000000"/>
                </a:solidFill>
                <a:effectLst/>
                <a:latin typeface="Helvetica Neue"/>
              </a:rPr>
              <a:t>it does not have any trend and seasonality. The data does not depend on the time when it is captured.</a:t>
            </a:r>
          </a:p>
        </p:txBody>
      </p:sp>
      <p:pic>
        <p:nvPicPr>
          <p:cNvPr id="6" name="Picture 5">
            <a:extLst>
              <a:ext uri="{FF2B5EF4-FFF2-40B4-BE49-F238E27FC236}">
                <a16:creationId xmlns:a16="http://schemas.microsoft.com/office/drawing/2014/main" id="{6B62E19C-2BCD-935D-5F91-3FFDC2920E65}"/>
              </a:ext>
            </a:extLst>
          </p:cNvPr>
          <p:cNvPicPr>
            <a:picLocks noChangeAspect="1"/>
          </p:cNvPicPr>
          <p:nvPr/>
        </p:nvPicPr>
        <p:blipFill>
          <a:blip r:embed="rId3"/>
          <a:stretch>
            <a:fillRect/>
          </a:stretch>
        </p:blipFill>
        <p:spPr>
          <a:xfrm>
            <a:off x="4170680" y="4205191"/>
            <a:ext cx="3066667" cy="2466667"/>
          </a:xfrm>
          <a:prstGeom prst="rect">
            <a:avLst/>
          </a:prstGeom>
        </p:spPr>
      </p:pic>
      <p:sp>
        <p:nvSpPr>
          <p:cNvPr id="8" name="TextBox 7">
            <a:extLst>
              <a:ext uri="{FF2B5EF4-FFF2-40B4-BE49-F238E27FC236}">
                <a16:creationId xmlns:a16="http://schemas.microsoft.com/office/drawing/2014/main" id="{9FD4F6A7-D78A-036B-FABC-36871F011949}"/>
              </a:ext>
            </a:extLst>
          </p:cNvPr>
          <p:cNvSpPr txBox="1"/>
          <p:nvPr/>
        </p:nvSpPr>
        <p:spPr>
          <a:xfrm>
            <a:off x="4190046" y="1416483"/>
            <a:ext cx="6094602" cy="615553"/>
          </a:xfrm>
          <a:prstGeom prst="rect">
            <a:avLst/>
          </a:prstGeom>
          <a:noFill/>
        </p:spPr>
        <p:txBody>
          <a:bodyPr wrap="square">
            <a:spAutoFit/>
          </a:bodyPr>
          <a:lstStyle/>
          <a:p>
            <a:r>
              <a:rPr lang="en-US" sz="1600" b="1" i="0" dirty="0">
                <a:solidFill>
                  <a:srgbClr val="000000"/>
                </a:solidFill>
                <a:effectLst/>
                <a:latin typeface="Helvetica Neue"/>
              </a:rPr>
              <a:t>First Order Differencing {</a:t>
            </a:r>
            <a:r>
              <a:rPr lang="en-US" sz="1600" b="0" i="0" dirty="0">
                <a:solidFill>
                  <a:srgbClr val="000000"/>
                </a:solidFill>
                <a:effectLst/>
                <a:latin typeface="Helvetica Neue"/>
              </a:rPr>
              <a:t>yt = yt – y(t-1)}</a:t>
            </a:r>
          </a:p>
          <a:p>
            <a:endParaRPr lang="en-US" dirty="0"/>
          </a:p>
        </p:txBody>
      </p:sp>
    </p:spTree>
    <p:extLst>
      <p:ext uri="{BB962C8B-B14F-4D97-AF65-F5344CB8AC3E}">
        <p14:creationId xmlns:p14="http://schemas.microsoft.com/office/powerpoint/2010/main" val="3648291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4F189AE-1E30-9674-0584-FA9380912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52" y="2414726"/>
            <a:ext cx="11621530" cy="4212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6FCD8FD-BFEC-09B5-7462-60C46291104C}"/>
              </a:ext>
            </a:extLst>
          </p:cNvPr>
          <p:cNvPicPr>
            <a:picLocks noChangeAspect="1"/>
          </p:cNvPicPr>
          <p:nvPr/>
        </p:nvPicPr>
        <p:blipFill>
          <a:blip r:embed="rId3"/>
          <a:stretch>
            <a:fillRect/>
          </a:stretch>
        </p:blipFill>
        <p:spPr>
          <a:xfrm>
            <a:off x="1696070" y="2512341"/>
            <a:ext cx="4399930" cy="608120"/>
          </a:xfrm>
          <a:prstGeom prst="rect">
            <a:avLst/>
          </a:prstGeom>
        </p:spPr>
      </p:pic>
      <p:sp>
        <p:nvSpPr>
          <p:cNvPr id="5" name="Title 1">
            <a:extLst>
              <a:ext uri="{FF2B5EF4-FFF2-40B4-BE49-F238E27FC236}">
                <a16:creationId xmlns:a16="http://schemas.microsoft.com/office/drawing/2014/main" id="{0EEE6EA3-7220-08C3-6EA3-3B7C01ACA47A}"/>
              </a:ext>
            </a:extLst>
          </p:cNvPr>
          <p:cNvSpPr txBox="1">
            <a:spLocks/>
          </p:cNvSpPr>
          <p:nvPr/>
        </p:nvSpPr>
        <p:spPr>
          <a:xfrm>
            <a:off x="388309" y="550416"/>
            <a:ext cx="11029616" cy="186431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Splitting the Raw data into train test split</a:t>
            </a:r>
          </a:p>
          <a:p>
            <a:r>
              <a:rPr lang="en-US" sz="1600" i="0" dirty="0">
                <a:solidFill>
                  <a:srgbClr val="000000"/>
                </a:solidFill>
                <a:effectLst/>
                <a:latin typeface="Franklin Gothic Demi (Headings)"/>
              </a:rPr>
              <a:t>No random partition That’s because the order sequence of the time series should be intact in order to use it for forecasting</a:t>
            </a:r>
            <a:r>
              <a:rPr lang="en-US" sz="1600" i="0" dirty="0">
                <a:solidFill>
                  <a:srgbClr val="000000"/>
                </a:solidFill>
                <a:effectLst/>
                <a:latin typeface="Helvetica Neue"/>
              </a:rPr>
              <a:t>.</a:t>
            </a:r>
          </a:p>
          <a:p>
            <a:r>
              <a:rPr lang="en-US" sz="1200" b="1" i="0" dirty="0">
                <a:solidFill>
                  <a:srgbClr val="000000"/>
                </a:solidFill>
                <a:effectLst/>
                <a:latin typeface="Helvetica Neue"/>
              </a:rPr>
              <a:t>Leaving Test Data with 5 Years of Time Series</a:t>
            </a:r>
          </a:p>
          <a:p>
            <a:endParaRPr lang="en-US" sz="1200" b="1" i="0" dirty="0">
              <a:solidFill>
                <a:srgbClr val="000000"/>
              </a:solidFill>
              <a:effectLst/>
              <a:latin typeface="Helvetica Neue"/>
            </a:endParaRPr>
          </a:p>
          <a:p>
            <a:r>
              <a:rPr lang="en-US" sz="1200" b="1" i="0" dirty="0">
                <a:solidFill>
                  <a:srgbClr val="000000"/>
                </a:solidFill>
                <a:effectLst/>
                <a:latin typeface="Helvetica Neue"/>
              </a:rPr>
              <a:t>For training and testing We are going to forecast for the last 5 years. that is from 1994 to 2014.</a:t>
            </a:r>
          </a:p>
          <a:p>
            <a:endParaRPr lang="en-US" sz="1100" b="1" i="0" dirty="0">
              <a:solidFill>
                <a:srgbClr val="000000"/>
              </a:solidFill>
              <a:effectLst/>
              <a:latin typeface="Helvetica Neue"/>
            </a:endParaRPr>
          </a:p>
          <a:p>
            <a:endParaRPr lang="en-IN" sz="1600" dirty="0"/>
          </a:p>
        </p:txBody>
      </p:sp>
    </p:spTree>
    <p:extLst>
      <p:ext uri="{BB962C8B-B14F-4D97-AF65-F5344CB8AC3E}">
        <p14:creationId xmlns:p14="http://schemas.microsoft.com/office/powerpoint/2010/main" val="293029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a:extLst>
              <a:ext uri="{FF2B5EF4-FFF2-40B4-BE49-F238E27FC236}">
                <a16:creationId xmlns:a16="http://schemas.microsoft.com/office/drawing/2014/main" id="{29B86F03-BC10-BC3B-CF69-1BC1E43AC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262" y="692458"/>
            <a:ext cx="10455547" cy="295848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A8180075-3AB1-DBD6-4BCE-0B3C7A0CD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62" y="3650941"/>
            <a:ext cx="10522785" cy="29584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0B258C-3561-8F5C-7290-C42D3A963C73}"/>
              </a:ext>
            </a:extLst>
          </p:cNvPr>
          <p:cNvSpPr txBox="1"/>
          <p:nvPr/>
        </p:nvSpPr>
        <p:spPr>
          <a:xfrm>
            <a:off x="441364" y="0"/>
            <a:ext cx="4996945" cy="523220"/>
          </a:xfrm>
          <a:prstGeom prst="rect">
            <a:avLst/>
          </a:prstGeom>
          <a:noFill/>
        </p:spPr>
        <p:txBody>
          <a:bodyPr wrap="none" rtlCol="0">
            <a:spAutoFit/>
          </a:bodyPr>
          <a:lstStyle/>
          <a:p>
            <a:r>
              <a:rPr lang="en-US" sz="2800" dirty="0">
                <a:latin typeface="+mj-lt"/>
              </a:rPr>
              <a:t>Test Data Moving Average Plot</a:t>
            </a:r>
            <a:endParaRPr lang="en-IN" sz="2800" dirty="0">
              <a:latin typeface="+mj-lt"/>
            </a:endParaRPr>
          </a:p>
        </p:txBody>
      </p:sp>
    </p:spTree>
    <p:extLst>
      <p:ext uri="{BB962C8B-B14F-4D97-AF65-F5344CB8AC3E}">
        <p14:creationId xmlns:p14="http://schemas.microsoft.com/office/powerpoint/2010/main" val="906056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95E645-3A16-1E64-132D-8CF1478ADADE}"/>
              </a:ext>
            </a:extLst>
          </p:cNvPr>
          <p:cNvSpPr txBox="1"/>
          <p:nvPr/>
        </p:nvSpPr>
        <p:spPr>
          <a:xfrm>
            <a:off x="425537" y="0"/>
            <a:ext cx="7142725" cy="523220"/>
          </a:xfrm>
          <a:prstGeom prst="rect">
            <a:avLst/>
          </a:prstGeom>
          <a:noFill/>
        </p:spPr>
        <p:txBody>
          <a:bodyPr wrap="none" rtlCol="0">
            <a:spAutoFit/>
          </a:bodyPr>
          <a:lstStyle/>
          <a:p>
            <a:r>
              <a:rPr lang="en-US" sz="2800" dirty="0">
                <a:latin typeface="+mj-lt"/>
              </a:rPr>
              <a:t>MODEL BUILDING on Raw Data (Yearly Data)</a:t>
            </a:r>
            <a:endParaRPr lang="en-IN" sz="2800" dirty="0">
              <a:latin typeface="+mj-lt"/>
            </a:endParaRPr>
          </a:p>
        </p:txBody>
      </p:sp>
      <p:pic>
        <p:nvPicPr>
          <p:cNvPr id="5122" name="Picture 2">
            <a:extLst>
              <a:ext uri="{FF2B5EF4-FFF2-40B4-BE49-F238E27FC236}">
                <a16:creationId xmlns:a16="http://schemas.microsoft.com/office/drawing/2014/main" id="{6B67798C-EA0D-CE05-2A54-81A52760D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37" y="943159"/>
            <a:ext cx="11157138" cy="5652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248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D9B8FB-2F09-66C5-8EF2-6D730C6C3685}"/>
              </a:ext>
            </a:extLst>
          </p:cNvPr>
          <p:cNvSpPr txBox="1"/>
          <p:nvPr/>
        </p:nvSpPr>
        <p:spPr>
          <a:xfrm>
            <a:off x="423608" y="0"/>
            <a:ext cx="6290568" cy="523220"/>
          </a:xfrm>
          <a:prstGeom prst="rect">
            <a:avLst/>
          </a:prstGeom>
          <a:noFill/>
        </p:spPr>
        <p:txBody>
          <a:bodyPr wrap="none" rtlCol="0">
            <a:spAutoFit/>
          </a:bodyPr>
          <a:lstStyle/>
          <a:p>
            <a:r>
              <a:rPr lang="en-US" sz="2800" dirty="0">
                <a:latin typeface="+mj-lt"/>
              </a:rPr>
              <a:t>ARIMA Model Building on (Yearly Data)</a:t>
            </a:r>
            <a:endParaRPr lang="en-IN" sz="2800" dirty="0">
              <a:latin typeface="+mj-lt"/>
            </a:endParaRPr>
          </a:p>
        </p:txBody>
      </p:sp>
      <p:pic>
        <p:nvPicPr>
          <p:cNvPr id="6146" name="Picture 2">
            <a:extLst>
              <a:ext uri="{FF2B5EF4-FFF2-40B4-BE49-F238E27FC236}">
                <a16:creationId xmlns:a16="http://schemas.microsoft.com/office/drawing/2014/main" id="{37008D0B-82C6-0338-AD74-287BAD107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55" y="876688"/>
            <a:ext cx="11094137" cy="557307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7D3D3AE1-A959-7167-DEA0-CA33440C25A5}"/>
              </a:ext>
            </a:extLst>
          </p:cNvPr>
          <p:cNvPicPr>
            <a:picLocks noChangeAspect="1"/>
          </p:cNvPicPr>
          <p:nvPr/>
        </p:nvPicPr>
        <p:blipFill>
          <a:blip r:embed="rId3"/>
          <a:stretch>
            <a:fillRect/>
          </a:stretch>
        </p:blipFill>
        <p:spPr>
          <a:xfrm>
            <a:off x="1827047" y="2236894"/>
            <a:ext cx="1464773" cy="337213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23345C74-C08A-BAB1-1522-C2EB5A238736}"/>
              </a:ext>
            </a:extLst>
          </p:cNvPr>
          <p:cNvSpPr txBox="1"/>
          <p:nvPr/>
        </p:nvSpPr>
        <p:spPr>
          <a:xfrm>
            <a:off x="423608" y="523220"/>
            <a:ext cx="6094602" cy="369332"/>
          </a:xfrm>
          <a:prstGeom prst="rect">
            <a:avLst/>
          </a:prstGeom>
          <a:noFill/>
        </p:spPr>
        <p:txBody>
          <a:bodyPr wrap="square">
            <a:spAutoFit/>
          </a:bodyPr>
          <a:lstStyle/>
          <a:p>
            <a:pPr algn="l" rtl="0"/>
            <a:r>
              <a:rPr lang="en-US" b="1" i="0" dirty="0">
                <a:solidFill>
                  <a:srgbClr val="000000"/>
                </a:solidFill>
                <a:effectLst/>
                <a:latin typeface="inherit"/>
              </a:rPr>
              <a:t>ARIMA Hyperparameter Tuning </a:t>
            </a:r>
            <a:r>
              <a:rPr lang="en-US" b="1" i="1" dirty="0">
                <a:solidFill>
                  <a:srgbClr val="000000"/>
                </a:solidFill>
                <a:effectLst/>
                <a:latin typeface="Helvetica Neue"/>
              </a:rPr>
              <a:t>order(p,d,q)</a:t>
            </a:r>
            <a:endParaRPr lang="en-US" b="0" i="0" dirty="0">
              <a:solidFill>
                <a:srgbClr val="000000"/>
              </a:solidFill>
              <a:effectLst/>
              <a:latin typeface="Helvetica Neue"/>
            </a:endParaRPr>
          </a:p>
        </p:txBody>
      </p:sp>
      <p:sp>
        <p:nvSpPr>
          <p:cNvPr id="11" name="TextBox 10">
            <a:extLst>
              <a:ext uri="{FF2B5EF4-FFF2-40B4-BE49-F238E27FC236}">
                <a16:creationId xmlns:a16="http://schemas.microsoft.com/office/drawing/2014/main" id="{A61978BF-D1B1-9529-0450-DD8991800A32}"/>
              </a:ext>
            </a:extLst>
          </p:cNvPr>
          <p:cNvSpPr txBox="1"/>
          <p:nvPr/>
        </p:nvSpPr>
        <p:spPr>
          <a:xfrm>
            <a:off x="7934252" y="3177309"/>
            <a:ext cx="3583493" cy="2893100"/>
          </a:xfrm>
          <a:prstGeom prst="rect">
            <a:avLst/>
          </a:prstGeom>
          <a:noFill/>
        </p:spPr>
        <p:txBody>
          <a:bodyPr wrap="square">
            <a:spAutoFit/>
          </a:bodyPr>
          <a:lstStyle/>
          <a:p>
            <a:pPr algn="l" rtl="0"/>
            <a:r>
              <a:rPr lang="en-US" sz="1400" b="0" i="0" dirty="0">
                <a:solidFill>
                  <a:srgbClr val="000000"/>
                </a:solidFill>
                <a:effectLst/>
                <a:latin typeface="Helvetica Neue"/>
              </a:rPr>
              <a:t>p = Periods to lag for eg: (if P= 4 then we will use the four previous periods of our time series in the autoregressive portion of the calculation) d = In an ARIMA model we transform a time series into stationary one(series without trend or seasonality) using differencing. D refers to the number of differencing transformations required by the time series to get stationary.</a:t>
            </a:r>
          </a:p>
          <a:p>
            <a:pPr algn="l" rtl="0"/>
            <a:r>
              <a:rPr lang="en-US" sz="1400" b="0" i="0" dirty="0">
                <a:solidFill>
                  <a:srgbClr val="000000"/>
                </a:solidFill>
                <a:effectLst/>
                <a:latin typeface="Helvetica Neue"/>
              </a:rPr>
              <a:t>q = This variable denotes the lag of the error component, where error component is a part of the time series not explained by trend or seasonality.</a:t>
            </a:r>
          </a:p>
        </p:txBody>
      </p:sp>
    </p:spTree>
    <p:extLst>
      <p:ext uri="{BB962C8B-B14F-4D97-AF65-F5344CB8AC3E}">
        <p14:creationId xmlns:p14="http://schemas.microsoft.com/office/powerpoint/2010/main" val="3248634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B61197-74FF-000B-EFE7-AA0F528A9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71" y="955829"/>
            <a:ext cx="11386657" cy="57200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35F2DC-4388-7803-A352-69A5A2050C9F}"/>
              </a:ext>
            </a:extLst>
          </p:cNvPr>
          <p:cNvSpPr txBox="1"/>
          <p:nvPr/>
        </p:nvSpPr>
        <p:spPr>
          <a:xfrm>
            <a:off x="423608" y="0"/>
            <a:ext cx="6290568" cy="523220"/>
          </a:xfrm>
          <a:prstGeom prst="rect">
            <a:avLst/>
          </a:prstGeom>
          <a:noFill/>
        </p:spPr>
        <p:txBody>
          <a:bodyPr wrap="none" rtlCol="0">
            <a:spAutoFit/>
          </a:bodyPr>
          <a:lstStyle/>
          <a:p>
            <a:r>
              <a:rPr lang="en-US" sz="2800" dirty="0">
                <a:latin typeface="+mj-lt"/>
              </a:rPr>
              <a:t>ARIMA Model Building on (Yearly Data)</a:t>
            </a:r>
            <a:endParaRPr lang="en-IN" sz="2800" dirty="0">
              <a:latin typeface="+mj-lt"/>
            </a:endParaRPr>
          </a:p>
        </p:txBody>
      </p:sp>
      <p:sp>
        <p:nvSpPr>
          <p:cNvPr id="3" name="TextBox 2">
            <a:extLst>
              <a:ext uri="{FF2B5EF4-FFF2-40B4-BE49-F238E27FC236}">
                <a16:creationId xmlns:a16="http://schemas.microsoft.com/office/drawing/2014/main" id="{C6D1AEA2-A4ED-8955-05E4-22A6F594BC7B}"/>
              </a:ext>
            </a:extLst>
          </p:cNvPr>
          <p:cNvSpPr txBox="1"/>
          <p:nvPr/>
        </p:nvSpPr>
        <p:spPr>
          <a:xfrm>
            <a:off x="402671" y="554858"/>
            <a:ext cx="6094602" cy="369332"/>
          </a:xfrm>
          <a:prstGeom prst="rect">
            <a:avLst/>
          </a:prstGeom>
          <a:noFill/>
        </p:spPr>
        <p:txBody>
          <a:bodyPr wrap="square">
            <a:spAutoFit/>
          </a:bodyPr>
          <a:lstStyle/>
          <a:p>
            <a:pPr algn="l" rtl="0"/>
            <a:r>
              <a:rPr lang="en-US" b="1" i="0" dirty="0">
                <a:solidFill>
                  <a:srgbClr val="000000"/>
                </a:solidFill>
                <a:effectLst/>
                <a:latin typeface="inherit"/>
              </a:rPr>
              <a:t>Test Data vs Forecasted Data</a:t>
            </a:r>
            <a:endParaRPr lang="en-US" b="0" i="0" dirty="0">
              <a:solidFill>
                <a:srgbClr val="000000"/>
              </a:solidFill>
              <a:effectLst/>
              <a:latin typeface="Helvetica Neue"/>
            </a:endParaRPr>
          </a:p>
        </p:txBody>
      </p:sp>
    </p:spTree>
    <p:extLst>
      <p:ext uri="{BB962C8B-B14F-4D97-AF65-F5344CB8AC3E}">
        <p14:creationId xmlns:p14="http://schemas.microsoft.com/office/powerpoint/2010/main" val="3516244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059AE-85D6-74AF-65A3-FE9EEDF16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614" y="1399690"/>
            <a:ext cx="10132771" cy="4388402"/>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761C4E0A-46B0-57BF-D268-07DF448FCE8A}"/>
              </a:ext>
            </a:extLst>
          </p:cNvPr>
          <p:cNvSpPr txBox="1"/>
          <p:nvPr/>
        </p:nvSpPr>
        <p:spPr>
          <a:xfrm>
            <a:off x="415219" y="508757"/>
            <a:ext cx="6495817" cy="523220"/>
          </a:xfrm>
          <a:prstGeom prst="rect">
            <a:avLst/>
          </a:prstGeom>
          <a:noFill/>
        </p:spPr>
        <p:txBody>
          <a:bodyPr wrap="none" rtlCol="0">
            <a:spAutoFit/>
          </a:bodyPr>
          <a:lstStyle/>
          <a:p>
            <a:r>
              <a:rPr lang="en-US" sz="2800" dirty="0">
                <a:latin typeface="+mj-lt"/>
              </a:rPr>
              <a:t>SARIMA Model Building on (Yearly Data)</a:t>
            </a:r>
            <a:endParaRPr lang="en-IN" sz="2800" dirty="0">
              <a:latin typeface="+mj-lt"/>
            </a:endParaRPr>
          </a:p>
        </p:txBody>
      </p:sp>
    </p:spTree>
    <p:extLst>
      <p:ext uri="{BB962C8B-B14F-4D97-AF65-F5344CB8AC3E}">
        <p14:creationId xmlns:p14="http://schemas.microsoft.com/office/powerpoint/2010/main" val="3287076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35F2DC-4388-7803-A352-69A5A2050C9F}"/>
              </a:ext>
            </a:extLst>
          </p:cNvPr>
          <p:cNvSpPr txBox="1"/>
          <p:nvPr/>
        </p:nvSpPr>
        <p:spPr>
          <a:xfrm>
            <a:off x="423608" y="0"/>
            <a:ext cx="6495817" cy="523220"/>
          </a:xfrm>
          <a:prstGeom prst="rect">
            <a:avLst/>
          </a:prstGeom>
          <a:noFill/>
        </p:spPr>
        <p:txBody>
          <a:bodyPr wrap="none" rtlCol="0">
            <a:spAutoFit/>
          </a:bodyPr>
          <a:lstStyle/>
          <a:p>
            <a:r>
              <a:rPr lang="en-US" sz="2800" dirty="0">
                <a:latin typeface="+mj-lt"/>
              </a:rPr>
              <a:t>SARIMA Model Building on (Yearly Data)</a:t>
            </a:r>
            <a:endParaRPr lang="en-IN" sz="2800" dirty="0">
              <a:latin typeface="+mj-lt"/>
            </a:endParaRPr>
          </a:p>
        </p:txBody>
      </p:sp>
      <p:sp>
        <p:nvSpPr>
          <p:cNvPr id="3" name="TextBox 2">
            <a:extLst>
              <a:ext uri="{FF2B5EF4-FFF2-40B4-BE49-F238E27FC236}">
                <a16:creationId xmlns:a16="http://schemas.microsoft.com/office/drawing/2014/main" id="{C6D1AEA2-A4ED-8955-05E4-22A6F594BC7B}"/>
              </a:ext>
            </a:extLst>
          </p:cNvPr>
          <p:cNvSpPr txBox="1"/>
          <p:nvPr/>
        </p:nvSpPr>
        <p:spPr>
          <a:xfrm>
            <a:off x="402671" y="554858"/>
            <a:ext cx="6094602" cy="369332"/>
          </a:xfrm>
          <a:prstGeom prst="rect">
            <a:avLst/>
          </a:prstGeom>
          <a:noFill/>
        </p:spPr>
        <p:txBody>
          <a:bodyPr wrap="square">
            <a:spAutoFit/>
          </a:bodyPr>
          <a:lstStyle/>
          <a:p>
            <a:pPr algn="l" rtl="0"/>
            <a:r>
              <a:rPr lang="en-US" b="1" i="0" dirty="0">
                <a:solidFill>
                  <a:srgbClr val="000000"/>
                </a:solidFill>
                <a:effectLst/>
                <a:latin typeface="inherit"/>
              </a:rPr>
              <a:t>Test Data vs Forecasted Data</a:t>
            </a:r>
            <a:endParaRPr lang="en-US" b="0" i="0" dirty="0">
              <a:solidFill>
                <a:srgbClr val="000000"/>
              </a:solidFill>
              <a:effectLst/>
              <a:latin typeface="Helvetica Neue"/>
            </a:endParaRPr>
          </a:p>
        </p:txBody>
      </p:sp>
      <p:pic>
        <p:nvPicPr>
          <p:cNvPr id="4098" name="Picture 2">
            <a:extLst>
              <a:ext uri="{FF2B5EF4-FFF2-40B4-BE49-F238E27FC236}">
                <a16:creationId xmlns:a16="http://schemas.microsoft.com/office/drawing/2014/main" id="{76F7E990-D7EA-5E9A-01B3-6756B2074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217" y="1327252"/>
            <a:ext cx="11462158" cy="49758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87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6000-5F99-4A27-BF0B-5C3CB01FA587}"/>
              </a:ext>
            </a:extLst>
          </p:cNvPr>
          <p:cNvSpPr>
            <a:spLocks noGrp="1"/>
          </p:cNvSpPr>
          <p:nvPr>
            <p:ph type="title"/>
          </p:nvPr>
        </p:nvSpPr>
        <p:spPr>
          <a:xfrm>
            <a:off x="469982" y="-113390"/>
            <a:ext cx="11029616" cy="1188720"/>
          </a:xfrm>
        </p:spPr>
        <p:txBody>
          <a:bodyPr/>
          <a:lstStyle/>
          <a:p>
            <a:r>
              <a:rPr lang="en-US" dirty="0"/>
              <a:t>Introduction</a:t>
            </a:r>
            <a:endParaRPr lang="en-IN" dirty="0"/>
          </a:p>
        </p:txBody>
      </p:sp>
      <p:sp>
        <p:nvSpPr>
          <p:cNvPr id="4" name="TextBox 3">
            <a:extLst>
              <a:ext uri="{FF2B5EF4-FFF2-40B4-BE49-F238E27FC236}">
                <a16:creationId xmlns:a16="http://schemas.microsoft.com/office/drawing/2014/main" id="{796A830C-6B2B-CC93-33F6-67ACB2FDBE2B}"/>
              </a:ext>
            </a:extLst>
          </p:cNvPr>
          <p:cNvSpPr txBox="1"/>
          <p:nvPr/>
        </p:nvSpPr>
        <p:spPr>
          <a:xfrm>
            <a:off x="595617" y="1384183"/>
            <a:ext cx="11182525" cy="4801314"/>
          </a:xfrm>
          <a:prstGeom prst="rect">
            <a:avLst/>
          </a:prstGeom>
          <a:noFill/>
        </p:spPr>
        <p:txBody>
          <a:bodyPr wrap="square" rtlCol="0">
            <a:spAutoFit/>
          </a:bodyPr>
          <a:lstStyle/>
          <a:p>
            <a:pPr algn="l"/>
            <a:r>
              <a:rPr lang="en-US" sz="1800" b="0" i="0" u="none" strike="noStrike" baseline="0" dirty="0">
                <a:solidFill>
                  <a:srgbClr val="000000"/>
                </a:solidFill>
                <a:latin typeface="URWPalladioL-Roma"/>
              </a:rPr>
              <a:t>There is wide consensus among scientists and policymakers that global warming as defined by the Intergovernmental Panel on Climate Change (IPCC) should be pegged at 1.5</a:t>
            </a:r>
            <a:r>
              <a:rPr lang="en-US" sz="1800" b="0" i="0" u="none" strike="noStrike" baseline="0" dirty="0">
                <a:solidFill>
                  <a:srgbClr val="000000"/>
                </a:solidFill>
                <a:latin typeface="CMSY10"/>
              </a:rPr>
              <a:t> </a:t>
            </a:r>
            <a:r>
              <a:rPr lang="en-US" sz="1800" b="0" i="0" u="none" strike="noStrike" baseline="0" dirty="0">
                <a:solidFill>
                  <a:srgbClr val="000000"/>
                </a:solidFill>
                <a:latin typeface="URWPalladioL-Roma"/>
              </a:rPr>
              <a:t>Celsius above the pre-industrial level of warming in order to maintain environmental sustainability . The threats and risks of climate change have been evident in the form of various extreme climate events, such as tsunamis, glacier melting, rising sea levels, and heating up of the atmospheric temperature. Emissions of greenhouse gases, such as carbon dioxide (CO2) are the main cause of global warming.</a:t>
            </a:r>
          </a:p>
          <a:p>
            <a:pPr algn="l"/>
            <a:endParaRPr lang="en-US" dirty="0">
              <a:solidFill>
                <a:srgbClr val="000000"/>
              </a:solidFill>
              <a:latin typeface="URWPalladioL-Roma"/>
            </a:endParaRPr>
          </a:p>
          <a:p>
            <a:pPr algn="l"/>
            <a:r>
              <a:rPr lang="en-US" dirty="0">
                <a:solidFill>
                  <a:srgbClr val="000000"/>
                </a:solidFill>
                <a:latin typeface="URWPalladioL-Roma"/>
              </a:rPr>
              <a:t>In this Project for Time Series Analysis and Forecasting </a:t>
            </a:r>
          </a:p>
          <a:p>
            <a:pPr algn="l"/>
            <a:r>
              <a:rPr lang="en-US" dirty="0">
                <a:solidFill>
                  <a:srgbClr val="000000"/>
                </a:solidFill>
                <a:latin typeface="URWPalladioL-Roma"/>
              </a:rPr>
              <a:t>Each step taken like EDA, Feature Engineering, Model Building,  Model Evaluation and Prediction table, and Deployment. Explaining which model to select on basis of metrics like RMSE, MAPE and MAE value for each model. Finally explaining which model we will use for Forecasting.</a:t>
            </a:r>
          </a:p>
          <a:p>
            <a:pPr algn="l"/>
            <a:endParaRPr lang="en-US" dirty="0">
              <a:solidFill>
                <a:srgbClr val="000000"/>
              </a:solidFill>
              <a:latin typeface="URWPalladioL-Roma"/>
            </a:endParaRPr>
          </a:p>
          <a:p>
            <a:pPr algn="l"/>
            <a:r>
              <a:rPr lang="en-US" sz="1800" b="0" i="0" u="none" strike="noStrike" baseline="0" dirty="0">
                <a:latin typeface="URWPalladioL-Roma"/>
              </a:rPr>
              <a:t>Better accuracy in short-term forecasting is required for intermediate planning for the target to reduce CO2 emissions. High stake climate change conventions need accurate predictions of the future emission growth path of the participating organization to make informed decisions. Exponential techniques, Linear statistical modeling and Autoregressiv</a:t>
            </a:r>
            <a:r>
              <a:rPr lang="en-US" dirty="0">
                <a:latin typeface="URWPalladioL-Roma"/>
              </a:rPr>
              <a:t>e models are</a:t>
            </a:r>
            <a:r>
              <a:rPr lang="en-US" sz="1800" b="0" i="0" u="none" strike="noStrike" baseline="0" dirty="0">
                <a:latin typeface="URWPalladioL-Roma"/>
              </a:rPr>
              <a:t> used to forecast the emissions and the bes</a:t>
            </a:r>
            <a:r>
              <a:rPr lang="en-US" dirty="0">
                <a:latin typeface="URWPalladioL-Roma"/>
              </a:rPr>
              <a:t>t model will be selected on these basis</a:t>
            </a:r>
          </a:p>
          <a:p>
            <a:pPr algn="l"/>
            <a:r>
              <a:rPr lang="en-US" dirty="0">
                <a:latin typeface="URWPalladioL-Roma"/>
              </a:rPr>
              <a:t>1.) Minimum error </a:t>
            </a:r>
          </a:p>
          <a:p>
            <a:pPr algn="l"/>
            <a:r>
              <a:rPr lang="en-US" dirty="0">
                <a:latin typeface="URWPalladioL-Roma"/>
              </a:rPr>
              <a:t>2.) Low bias and low variance trade off</a:t>
            </a:r>
            <a:endParaRPr lang="en-US" dirty="0"/>
          </a:p>
        </p:txBody>
      </p:sp>
    </p:spTree>
    <p:extLst>
      <p:ext uri="{BB962C8B-B14F-4D97-AF65-F5344CB8AC3E}">
        <p14:creationId xmlns:p14="http://schemas.microsoft.com/office/powerpoint/2010/main" val="1650065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A8EFE2B-2E10-1569-BDA4-C39500F5E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71" y="2686084"/>
            <a:ext cx="11486095" cy="396553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B36355AC-54AB-5A33-07CC-CCC907D8BC9B}"/>
              </a:ext>
            </a:extLst>
          </p:cNvPr>
          <p:cNvPicPr>
            <a:picLocks noChangeAspect="1"/>
          </p:cNvPicPr>
          <p:nvPr/>
        </p:nvPicPr>
        <p:blipFill>
          <a:blip r:embed="rId3"/>
          <a:stretch>
            <a:fillRect/>
          </a:stretch>
        </p:blipFill>
        <p:spPr>
          <a:xfrm>
            <a:off x="5819431" y="2073114"/>
            <a:ext cx="4991152" cy="3486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445E4C80-B9E7-4CA8-E660-D66BCA7C013F}"/>
              </a:ext>
            </a:extLst>
          </p:cNvPr>
          <p:cNvSpPr txBox="1"/>
          <p:nvPr/>
        </p:nvSpPr>
        <p:spPr>
          <a:xfrm flipH="1">
            <a:off x="564701" y="568411"/>
            <a:ext cx="6066917" cy="830997"/>
          </a:xfrm>
          <a:prstGeom prst="rect">
            <a:avLst/>
          </a:prstGeom>
          <a:noFill/>
        </p:spPr>
        <p:txBody>
          <a:bodyPr wrap="square" rtlCol="0">
            <a:spAutoFit/>
          </a:bodyPr>
          <a:lstStyle/>
          <a:p>
            <a:r>
              <a:rPr lang="en-US" sz="2800" dirty="0">
                <a:latin typeface="+mj-lt"/>
              </a:rPr>
              <a:t>FINAL SCORES</a:t>
            </a:r>
          </a:p>
          <a:p>
            <a:r>
              <a:rPr lang="en-US" sz="2000" dirty="0">
                <a:latin typeface="+mj-lt"/>
              </a:rPr>
              <a:t>ARIMA model performed well on Raw dataset</a:t>
            </a:r>
            <a:endParaRPr lang="en-IN" sz="2000" dirty="0">
              <a:latin typeface="+mj-lt"/>
            </a:endParaRPr>
          </a:p>
        </p:txBody>
      </p:sp>
      <p:pic>
        <p:nvPicPr>
          <p:cNvPr id="2" name="Picture 2" descr="RMSE formula">
            <a:extLst>
              <a:ext uri="{FF2B5EF4-FFF2-40B4-BE49-F238E27FC236}">
                <a16:creationId xmlns:a16="http://schemas.microsoft.com/office/drawing/2014/main" id="{B963FB2B-A4C5-1BB1-DF31-2210F9626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325" y="1188650"/>
            <a:ext cx="2606701" cy="828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8438C7-BF24-E154-AEB3-F06E4DEA5415}"/>
              </a:ext>
            </a:extLst>
          </p:cNvPr>
          <p:cNvSpPr txBox="1"/>
          <p:nvPr/>
        </p:nvSpPr>
        <p:spPr>
          <a:xfrm>
            <a:off x="6412299" y="624001"/>
            <a:ext cx="4465395" cy="1107996"/>
          </a:xfrm>
          <a:prstGeom prst="rect">
            <a:avLst/>
          </a:prstGeom>
          <a:noFill/>
        </p:spPr>
        <p:txBody>
          <a:bodyPr wrap="square">
            <a:spAutoFit/>
          </a:bodyPr>
          <a:lstStyle/>
          <a:p>
            <a:pPr algn="l"/>
            <a:r>
              <a:rPr lang="en-US" sz="1600" b="1" i="0" dirty="0">
                <a:solidFill>
                  <a:srgbClr val="0A0A0A"/>
                </a:solidFill>
                <a:effectLst/>
                <a:latin typeface="Helvetica" panose="020B0604020202020204" pitchFamily="34" charset="0"/>
              </a:rPr>
              <a:t>                            </a:t>
            </a:r>
            <a:r>
              <a:rPr lang="en-US" b="1" i="0" dirty="0">
                <a:solidFill>
                  <a:srgbClr val="0A0A0A"/>
                </a:solidFill>
                <a:effectLst/>
                <a:latin typeface="Helvetica" panose="020B0604020202020204" pitchFamily="34" charset="0"/>
              </a:rPr>
              <a:t>Error</a:t>
            </a:r>
          </a:p>
          <a:p>
            <a:pPr algn="l"/>
            <a:r>
              <a:rPr lang="en-US" sz="1600" b="1" i="0" dirty="0">
                <a:solidFill>
                  <a:srgbClr val="0A0A0A"/>
                </a:solidFill>
                <a:effectLst/>
                <a:latin typeface="Helvetica" panose="020B0604020202020204" pitchFamily="34" charset="0"/>
              </a:rPr>
              <a:t>Root Mean Square  | Mean Absolute Percent </a:t>
            </a:r>
          </a:p>
          <a:p>
            <a:pPr algn="l"/>
            <a:r>
              <a:rPr lang="en-US" sz="1600" b="1" dirty="0">
                <a:solidFill>
                  <a:srgbClr val="0A0A0A"/>
                </a:solidFill>
                <a:latin typeface="Helvetica" panose="020B0604020202020204" pitchFamily="34" charset="0"/>
              </a:rPr>
              <a:t>                           </a:t>
            </a:r>
            <a:endParaRPr lang="en-US" sz="1600" b="1" i="0" dirty="0">
              <a:solidFill>
                <a:srgbClr val="0A0A0A"/>
              </a:solidFill>
              <a:effectLst/>
              <a:latin typeface="Helvetica" panose="020B0604020202020204" pitchFamily="34" charset="0"/>
            </a:endParaRPr>
          </a:p>
          <a:p>
            <a:pPr algn="l"/>
            <a:endParaRPr lang="en-US" sz="1600" b="1" i="0" dirty="0">
              <a:solidFill>
                <a:srgbClr val="0A0A0A"/>
              </a:solidFill>
              <a:effectLst/>
              <a:latin typeface="Helvetica" panose="020B0604020202020204" pitchFamily="34" charset="0"/>
            </a:endParaRPr>
          </a:p>
        </p:txBody>
      </p:sp>
      <p:pic>
        <p:nvPicPr>
          <p:cNvPr id="4" name="Picture 15" descr="Calculate Mean Absolute Percentage Error using TensorFlow 2 | Lindevs">
            <a:extLst>
              <a:ext uri="{FF2B5EF4-FFF2-40B4-BE49-F238E27FC236}">
                <a16:creationId xmlns:a16="http://schemas.microsoft.com/office/drawing/2014/main" id="{C949C0FD-12CD-5701-0D7E-3D82331DF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7026" y="1188650"/>
            <a:ext cx="2417112" cy="82893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E17A72A-4A67-E264-36D9-2533BB87B75B}"/>
              </a:ext>
            </a:extLst>
          </p:cNvPr>
          <p:cNvCxnSpPr>
            <a:cxnSpLocks/>
          </p:cNvCxnSpPr>
          <p:nvPr/>
        </p:nvCxnSpPr>
        <p:spPr>
          <a:xfrm>
            <a:off x="8427026" y="836135"/>
            <a:ext cx="0" cy="90038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501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D34A7-E894-4E04-BCCD-ACE215967FF0}"/>
              </a:ext>
            </a:extLst>
          </p:cNvPr>
          <p:cNvSpPr txBox="1"/>
          <p:nvPr/>
        </p:nvSpPr>
        <p:spPr>
          <a:xfrm flipH="1">
            <a:off x="360807" y="58723"/>
            <a:ext cx="7508065" cy="830997"/>
          </a:xfrm>
          <a:prstGeom prst="rect">
            <a:avLst/>
          </a:prstGeom>
          <a:noFill/>
        </p:spPr>
        <p:txBody>
          <a:bodyPr wrap="square" rtlCol="0">
            <a:spAutoFit/>
          </a:bodyPr>
          <a:lstStyle/>
          <a:p>
            <a:r>
              <a:rPr lang="en-US" sz="2800" dirty="0">
                <a:latin typeface="+mj-lt"/>
              </a:rPr>
              <a:t>Evaluation and Prediction of the ARIMA Model</a:t>
            </a:r>
          </a:p>
          <a:p>
            <a:r>
              <a:rPr lang="en-US" sz="2000" dirty="0">
                <a:latin typeface="+mj-lt"/>
              </a:rPr>
              <a:t>on Raw Dataset</a:t>
            </a:r>
            <a:endParaRPr lang="en-IN" sz="2000" dirty="0">
              <a:latin typeface="+mj-lt"/>
            </a:endParaRPr>
          </a:p>
        </p:txBody>
      </p:sp>
      <p:pic>
        <p:nvPicPr>
          <p:cNvPr id="1028" name="Picture 4">
            <a:extLst>
              <a:ext uri="{FF2B5EF4-FFF2-40B4-BE49-F238E27FC236}">
                <a16:creationId xmlns:a16="http://schemas.microsoft.com/office/drawing/2014/main" id="{E1ED366E-1889-F866-9168-8F6E5CE54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901" y="746621"/>
            <a:ext cx="6667668" cy="4579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3BD33A1-BC89-482D-6DEF-6F30337FB190}"/>
              </a:ext>
            </a:extLst>
          </p:cNvPr>
          <p:cNvPicPr>
            <a:picLocks noChangeAspect="1"/>
          </p:cNvPicPr>
          <p:nvPr/>
        </p:nvPicPr>
        <p:blipFill>
          <a:blip r:embed="rId3"/>
          <a:stretch>
            <a:fillRect/>
          </a:stretch>
        </p:blipFill>
        <p:spPr>
          <a:xfrm>
            <a:off x="360807" y="951880"/>
            <a:ext cx="4394298" cy="5636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4">
            <a:extLst>
              <a:ext uri="{FF2B5EF4-FFF2-40B4-BE49-F238E27FC236}">
                <a16:creationId xmlns:a16="http://schemas.microsoft.com/office/drawing/2014/main" id="{27F8B9FB-8D6B-0DE5-40AA-0D125C17A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544" y="2670885"/>
            <a:ext cx="4195456" cy="41871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937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FD34A7-E894-4E04-BCCD-ACE215967FF0}"/>
              </a:ext>
            </a:extLst>
          </p:cNvPr>
          <p:cNvSpPr txBox="1"/>
          <p:nvPr/>
        </p:nvSpPr>
        <p:spPr>
          <a:xfrm flipH="1">
            <a:off x="564701" y="568411"/>
            <a:ext cx="6066917" cy="523220"/>
          </a:xfrm>
          <a:prstGeom prst="rect">
            <a:avLst/>
          </a:prstGeom>
          <a:noFill/>
        </p:spPr>
        <p:txBody>
          <a:bodyPr wrap="square" rtlCol="0">
            <a:spAutoFit/>
          </a:bodyPr>
          <a:lstStyle/>
          <a:p>
            <a:r>
              <a:rPr lang="en-US" sz="2800" dirty="0">
                <a:latin typeface="+mj-lt"/>
              </a:rPr>
              <a:t>Evaluation of the ARIMA Model Errors</a:t>
            </a:r>
            <a:endParaRPr lang="en-IN" sz="2800" dirty="0">
              <a:latin typeface="+mj-lt"/>
            </a:endParaRPr>
          </a:p>
        </p:txBody>
      </p:sp>
      <p:pic>
        <p:nvPicPr>
          <p:cNvPr id="8194" name="Picture 2">
            <a:extLst>
              <a:ext uri="{FF2B5EF4-FFF2-40B4-BE49-F238E27FC236}">
                <a16:creationId xmlns:a16="http://schemas.microsoft.com/office/drawing/2014/main" id="{1B65A956-1D54-9760-2CA1-10AEA7DC6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012" y="1243200"/>
            <a:ext cx="10374597" cy="54416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1D58CF9-2B7C-42D7-FDC4-B4EE1B6E7D26}"/>
              </a:ext>
            </a:extLst>
          </p:cNvPr>
          <p:cNvPicPr>
            <a:picLocks noChangeAspect="1"/>
          </p:cNvPicPr>
          <p:nvPr/>
        </p:nvPicPr>
        <p:blipFill>
          <a:blip r:embed="rId3"/>
          <a:stretch>
            <a:fillRect/>
          </a:stretch>
        </p:blipFill>
        <p:spPr>
          <a:xfrm>
            <a:off x="6232124" y="4055587"/>
            <a:ext cx="5012485" cy="2638657"/>
          </a:xfrm>
          <a:prstGeom prst="rect">
            <a:avLst/>
          </a:prstGeom>
        </p:spPr>
      </p:pic>
    </p:spTree>
    <p:extLst>
      <p:ext uri="{BB962C8B-B14F-4D97-AF65-F5344CB8AC3E}">
        <p14:creationId xmlns:p14="http://schemas.microsoft.com/office/powerpoint/2010/main" val="1715592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6790F12-7D62-18D4-D80A-04C12ED89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35" y="2328749"/>
            <a:ext cx="11103679" cy="40661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23BCD788-5F3F-2495-40FD-2660E5BC4930}"/>
              </a:ext>
            </a:extLst>
          </p:cNvPr>
          <p:cNvPicPr>
            <a:picLocks noChangeAspect="1"/>
          </p:cNvPicPr>
          <p:nvPr/>
        </p:nvPicPr>
        <p:blipFill>
          <a:blip r:embed="rId3"/>
          <a:stretch>
            <a:fillRect/>
          </a:stretch>
        </p:blipFill>
        <p:spPr>
          <a:xfrm>
            <a:off x="8024698" y="1277787"/>
            <a:ext cx="2604148" cy="25516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5914921C-77F7-5550-8519-9C4396450F88}"/>
              </a:ext>
            </a:extLst>
          </p:cNvPr>
          <p:cNvSpPr txBox="1"/>
          <p:nvPr/>
        </p:nvSpPr>
        <p:spPr>
          <a:xfrm flipH="1">
            <a:off x="442173" y="539153"/>
            <a:ext cx="6066917" cy="830997"/>
          </a:xfrm>
          <a:prstGeom prst="rect">
            <a:avLst/>
          </a:prstGeom>
          <a:noFill/>
        </p:spPr>
        <p:txBody>
          <a:bodyPr wrap="square" rtlCol="0">
            <a:spAutoFit/>
          </a:bodyPr>
          <a:lstStyle/>
          <a:p>
            <a:r>
              <a:rPr lang="en-US" sz="2800" dirty="0">
                <a:latin typeface="+mj-lt"/>
              </a:rPr>
              <a:t>Forecasting for the Next 5 Years  </a:t>
            </a:r>
          </a:p>
          <a:p>
            <a:r>
              <a:rPr lang="en-US" sz="2000" dirty="0">
                <a:latin typeface="+mj-lt"/>
              </a:rPr>
              <a:t>Using the ARIMA Model on the Whole Dataset</a:t>
            </a:r>
            <a:endParaRPr lang="en-IN" sz="2000" dirty="0">
              <a:latin typeface="+mj-lt"/>
            </a:endParaRPr>
          </a:p>
        </p:txBody>
      </p:sp>
    </p:spTree>
    <p:extLst>
      <p:ext uri="{BB962C8B-B14F-4D97-AF65-F5344CB8AC3E}">
        <p14:creationId xmlns:p14="http://schemas.microsoft.com/office/powerpoint/2010/main" val="832174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520237-A876-A30D-EB9B-82AE237EB392}"/>
              </a:ext>
            </a:extLst>
          </p:cNvPr>
          <p:cNvPicPr>
            <a:picLocks noChangeAspect="1"/>
          </p:cNvPicPr>
          <p:nvPr/>
        </p:nvPicPr>
        <p:blipFill>
          <a:blip r:embed="rId2"/>
          <a:stretch>
            <a:fillRect/>
          </a:stretch>
        </p:blipFill>
        <p:spPr>
          <a:xfrm>
            <a:off x="564701" y="2380157"/>
            <a:ext cx="4991152" cy="348635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E87CB86A-15BF-11EA-1F10-17C324E65AFA}"/>
              </a:ext>
            </a:extLst>
          </p:cNvPr>
          <p:cNvPicPr>
            <a:picLocks noChangeAspect="1"/>
          </p:cNvPicPr>
          <p:nvPr/>
        </p:nvPicPr>
        <p:blipFill>
          <a:blip r:embed="rId3"/>
          <a:stretch>
            <a:fillRect/>
          </a:stretch>
        </p:blipFill>
        <p:spPr>
          <a:xfrm>
            <a:off x="6304308" y="2380157"/>
            <a:ext cx="5270893" cy="372955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400EA49E-FB7E-1613-5054-4AC5E5F3A440}"/>
              </a:ext>
            </a:extLst>
          </p:cNvPr>
          <p:cNvSpPr txBox="1"/>
          <p:nvPr/>
        </p:nvSpPr>
        <p:spPr>
          <a:xfrm flipH="1">
            <a:off x="564700" y="492819"/>
            <a:ext cx="6348847" cy="830997"/>
          </a:xfrm>
          <a:prstGeom prst="rect">
            <a:avLst/>
          </a:prstGeom>
          <a:noFill/>
        </p:spPr>
        <p:txBody>
          <a:bodyPr wrap="square" rtlCol="0">
            <a:spAutoFit/>
          </a:bodyPr>
          <a:lstStyle/>
          <a:p>
            <a:r>
              <a:rPr lang="en-US" sz="2800" dirty="0">
                <a:latin typeface="+mj-lt"/>
              </a:rPr>
              <a:t>Comparing Scores</a:t>
            </a:r>
          </a:p>
          <a:p>
            <a:r>
              <a:rPr lang="en-US" sz="2000" dirty="0">
                <a:latin typeface="+mj-lt"/>
              </a:rPr>
              <a:t>Model building evaluation Score w.r.t RMSE and MAPE</a:t>
            </a:r>
            <a:endParaRPr lang="en-IN" sz="2000" dirty="0">
              <a:latin typeface="+mj-lt"/>
            </a:endParaRPr>
          </a:p>
        </p:txBody>
      </p:sp>
      <p:cxnSp>
        <p:nvCxnSpPr>
          <p:cNvPr id="5" name="Straight Connector 4">
            <a:extLst>
              <a:ext uri="{FF2B5EF4-FFF2-40B4-BE49-F238E27FC236}">
                <a16:creationId xmlns:a16="http://schemas.microsoft.com/office/drawing/2014/main" id="{B2C110B9-5435-5478-89F0-6D9365ABF7F7}"/>
              </a:ext>
            </a:extLst>
          </p:cNvPr>
          <p:cNvCxnSpPr>
            <a:cxnSpLocks/>
          </p:cNvCxnSpPr>
          <p:nvPr/>
        </p:nvCxnSpPr>
        <p:spPr>
          <a:xfrm>
            <a:off x="5887693" y="2025425"/>
            <a:ext cx="0" cy="4116457"/>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74787470-ABF3-FE55-D795-E8855E00D299}"/>
              </a:ext>
            </a:extLst>
          </p:cNvPr>
          <p:cNvSpPr txBox="1"/>
          <p:nvPr/>
        </p:nvSpPr>
        <p:spPr>
          <a:xfrm flipH="1">
            <a:off x="4110879" y="1625315"/>
            <a:ext cx="6066917" cy="400110"/>
          </a:xfrm>
          <a:prstGeom prst="rect">
            <a:avLst/>
          </a:prstGeom>
          <a:noFill/>
        </p:spPr>
        <p:txBody>
          <a:bodyPr wrap="square" rtlCol="0">
            <a:spAutoFit/>
          </a:bodyPr>
          <a:lstStyle/>
          <a:p>
            <a:r>
              <a:rPr lang="en-US" sz="2000" dirty="0">
                <a:latin typeface="+mj-lt"/>
              </a:rPr>
              <a:t>Raw Dataset v/s Resampled Dataset</a:t>
            </a:r>
            <a:endParaRPr lang="en-IN" sz="2000" dirty="0">
              <a:latin typeface="+mj-lt"/>
            </a:endParaRPr>
          </a:p>
        </p:txBody>
      </p:sp>
    </p:spTree>
    <p:extLst>
      <p:ext uri="{BB962C8B-B14F-4D97-AF65-F5344CB8AC3E}">
        <p14:creationId xmlns:p14="http://schemas.microsoft.com/office/powerpoint/2010/main" val="3230809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E6EA3-7220-08C3-6EA3-3B7C01ACA47A}"/>
              </a:ext>
            </a:extLst>
          </p:cNvPr>
          <p:cNvSpPr txBox="1">
            <a:spLocks/>
          </p:cNvSpPr>
          <p:nvPr/>
        </p:nvSpPr>
        <p:spPr>
          <a:xfrm>
            <a:off x="388309" y="550416"/>
            <a:ext cx="11029616" cy="186431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Splitting the resampled time series into train test split</a:t>
            </a:r>
          </a:p>
          <a:p>
            <a:r>
              <a:rPr lang="en-US" sz="1600" i="0" dirty="0">
                <a:solidFill>
                  <a:srgbClr val="000000"/>
                </a:solidFill>
                <a:effectLst/>
                <a:latin typeface="Franklin Gothic Demi (Headings)"/>
              </a:rPr>
              <a:t>No random partition That’s because the order sequence of the time series should be intact in order to use it for forecasting</a:t>
            </a:r>
            <a:r>
              <a:rPr lang="en-US" sz="1600" i="0" dirty="0">
                <a:solidFill>
                  <a:srgbClr val="000000"/>
                </a:solidFill>
                <a:effectLst/>
                <a:latin typeface="Helvetica Neue"/>
              </a:rPr>
              <a:t>.</a:t>
            </a:r>
          </a:p>
          <a:p>
            <a:r>
              <a:rPr lang="en-US" sz="1200" b="1" i="0" dirty="0">
                <a:solidFill>
                  <a:srgbClr val="000000"/>
                </a:solidFill>
                <a:effectLst/>
                <a:latin typeface="Helvetica Neue"/>
              </a:rPr>
              <a:t>Leaving Test Data with 5 Years of Time Series</a:t>
            </a:r>
          </a:p>
          <a:p>
            <a:endParaRPr lang="en-US" sz="1200" b="1" i="0" dirty="0">
              <a:solidFill>
                <a:srgbClr val="000000"/>
              </a:solidFill>
              <a:effectLst/>
              <a:latin typeface="Helvetica Neue"/>
            </a:endParaRPr>
          </a:p>
          <a:p>
            <a:r>
              <a:rPr lang="en-US" sz="1200" b="1" i="0" dirty="0">
                <a:solidFill>
                  <a:srgbClr val="000000"/>
                </a:solidFill>
                <a:effectLst/>
                <a:latin typeface="Helvetica Neue"/>
              </a:rPr>
              <a:t>For training and testing We are going to forecast for the last 5 years. that is from 2010 to 2014.</a:t>
            </a:r>
          </a:p>
          <a:p>
            <a:endParaRPr lang="en-US" sz="1100" b="1" i="0" dirty="0">
              <a:solidFill>
                <a:srgbClr val="000000"/>
              </a:solidFill>
              <a:effectLst/>
              <a:latin typeface="Helvetica Neue"/>
            </a:endParaRPr>
          </a:p>
          <a:p>
            <a:endParaRPr lang="en-IN" sz="1600" dirty="0"/>
          </a:p>
        </p:txBody>
      </p:sp>
      <p:pic>
        <p:nvPicPr>
          <p:cNvPr id="1026" name="Picture 2">
            <a:extLst>
              <a:ext uri="{FF2B5EF4-FFF2-40B4-BE49-F238E27FC236}">
                <a16:creationId xmlns:a16="http://schemas.microsoft.com/office/drawing/2014/main" id="{0E5B636C-2737-534E-DC49-171813849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29" y="2539765"/>
            <a:ext cx="11432636" cy="407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4E581E-BD99-EE21-43B6-384D138AEC01}"/>
              </a:ext>
            </a:extLst>
          </p:cNvPr>
          <p:cNvPicPr>
            <a:picLocks noChangeAspect="1"/>
          </p:cNvPicPr>
          <p:nvPr/>
        </p:nvPicPr>
        <p:blipFill>
          <a:blip r:embed="rId3"/>
          <a:stretch>
            <a:fillRect/>
          </a:stretch>
        </p:blipFill>
        <p:spPr>
          <a:xfrm>
            <a:off x="988245" y="3429000"/>
            <a:ext cx="4436635" cy="544227"/>
          </a:xfrm>
          <a:prstGeom prst="rect">
            <a:avLst/>
          </a:prstGeom>
        </p:spPr>
      </p:pic>
    </p:spTree>
    <p:extLst>
      <p:ext uri="{BB962C8B-B14F-4D97-AF65-F5344CB8AC3E}">
        <p14:creationId xmlns:p14="http://schemas.microsoft.com/office/powerpoint/2010/main" val="456187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028D4-809C-1C95-02EB-950ACCADEEBA}"/>
              </a:ext>
            </a:extLst>
          </p:cNvPr>
          <p:cNvSpPr txBox="1"/>
          <p:nvPr/>
        </p:nvSpPr>
        <p:spPr>
          <a:xfrm>
            <a:off x="441364" y="0"/>
            <a:ext cx="7417287" cy="523220"/>
          </a:xfrm>
          <a:prstGeom prst="rect">
            <a:avLst/>
          </a:prstGeom>
          <a:noFill/>
        </p:spPr>
        <p:txBody>
          <a:bodyPr wrap="none" rtlCol="0">
            <a:spAutoFit/>
          </a:bodyPr>
          <a:lstStyle/>
          <a:p>
            <a:r>
              <a:rPr lang="en-US" sz="2800" dirty="0">
                <a:latin typeface="+mj-lt"/>
              </a:rPr>
              <a:t>Evaluation on Resampled Data (Monthly Data)</a:t>
            </a:r>
            <a:endParaRPr lang="en-IN" sz="2800" dirty="0">
              <a:latin typeface="+mj-lt"/>
            </a:endParaRPr>
          </a:p>
        </p:txBody>
      </p:sp>
      <p:pic>
        <p:nvPicPr>
          <p:cNvPr id="2050" name="Picture 2">
            <a:extLst>
              <a:ext uri="{FF2B5EF4-FFF2-40B4-BE49-F238E27FC236}">
                <a16:creationId xmlns:a16="http://schemas.microsoft.com/office/drawing/2014/main" id="{B9954AF7-7072-2928-D39E-1EBFEC789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39" y="2197915"/>
            <a:ext cx="11138396" cy="436646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127887D6-FD5E-8508-33F3-EF308FEAD8DD}"/>
              </a:ext>
            </a:extLst>
          </p:cNvPr>
          <p:cNvPicPr>
            <a:picLocks noChangeAspect="1"/>
          </p:cNvPicPr>
          <p:nvPr/>
        </p:nvPicPr>
        <p:blipFill>
          <a:blip r:embed="rId3"/>
          <a:stretch>
            <a:fillRect/>
          </a:stretch>
        </p:blipFill>
        <p:spPr>
          <a:xfrm>
            <a:off x="6096000" y="830623"/>
            <a:ext cx="4215072" cy="3128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4324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66B83905-292E-98EB-D60E-84D13043D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727" y="865803"/>
            <a:ext cx="6239091" cy="4285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FD34A7-E894-4E04-BCCD-ACE215967FF0}"/>
              </a:ext>
            </a:extLst>
          </p:cNvPr>
          <p:cNvSpPr txBox="1"/>
          <p:nvPr/>
        </p:nvSpPr>
        <p:spPr>
          <a:xfrm flipH="1">
            <a:off x="360807" y="33556"/>
            <a:ext cx="7508065" cy="830997"/>
          </a:xfrm>
          <a:prstGeom prst="rect">
            <a:avLst/>
          </a:prstGeom>
          <a:noFill/>
        </p:spPr>
        <p:txBody>
          <a:bodyPr wrap="square" rtlCol="0">
            <a:spAutoFit/>
          </a:bodyPr>
          <a:lstStyle/>
          <a:p>
            <a:r>
              <a:rPr lang="en-US" sz="2800" dirty="0">
                <a:latin typeface="+mj-lt"/>
              </a:rPr>
              <a:t>Evaluation and Prediction of the ARIMA Model</a:t>
            </a:r>
          </a:p>
          <a:p>
            <a:r>
              <a:rPr lang="en-US" sz="2000" dirty="0">
                <a:latin typeface="+mj-lt"/>
              </a:rPr>
              <a:t>On Resampled Time Series</a:t>
            </a:r>
            <a:endParaRPr lang="en-IN" sz="2000" dirty="0">
              <a:latin typeface="+mj-lt"/>
            </a:endParaRPr>
          </a:p>
        </p:txBody>
      </p:sp>
      <p:pic>
        <p:nvPicPr>
          <p:cNvPr id="3080" name="Picture 8">
            <a:extLst>
              <a:ext uri="{FF2B5EF4-FFF2-40B4-BE49-F238E27FC236}">
                <a16:creationId xmlns:a16="http://schemas.microsoft.com/office/drawing/2014/main" id="{9BBB3DBB-1C4A-FC9C-4705-67E59197E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877" y="2290194"/>
            <a:ext cx="4211124" cy="4186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10B7BF-4248-602D-8EEE-65B17224456D}"/>
              </a:ext>
            </a:extLst>
          </p:cNvPr>
          <p:cNvPicPr>
            <a:picLocks noChangeAspect="1"/>
          </p:cNvPicPr>
          <p:nvPr/>
        </p:nvPicPr>
        <p:blipFill>
          <a:blip r:embed="rId4"/>
          <a:stretch>
            <a:fillRect/>
          </a:stretch>
        </p:blipFill>
        <p:spPr>
          <a:xfrm>
            <a:off x="191564" y="865803"/>
            <a:ext cx="4579080" cy="5409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44230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DBA3C-B098-410A-BC49-1CFE0877D49E}"/>
              </a:ext>
            </a:extLst>
          </p:cNvPr>
          <p:cNvSpPr txBox="1"/>
          <p:nvPr/>
        </p:nvSpPr>
        <p:spPr>
          <a:xfrm>
            <a:off x="406413" y="0"/>
            <a:ext cx="3694670" cy="523220"/>
          </a:xfrm>
          <a:prstGeom prst="rect">
            <a:avLst/>
          </a:prstGeom>
          <a:noFill/>
        </p:spPr>
        <p:txBody>
          <a:bodyPr wrap="square" rtlCol="0">
            <a:spAutoFit/>
          </a:bodyPr>
          <a:lstStyle/>
          <a:p>
            <a:r>
              <a:rPr lang="en-US" sz="2800" dirty="0">
                <a:latin typeface="+mj-lt"/>
              </a:rPr>
              <a:t>MODEL DEPLOYMENT</a:t>
            </a:r>
            <a:endParaRPr lang="en-IN" sz="2800" dirty="0">
              <a:latin typeface="+mj-lt"/>
            </a:endParaRPr>
          </a:p>
        </p:txBody>
      </p:sp>
      <p:sp>
        <p:nvSpPr>
          <p:cNvPr id="4" name="TextBox 3">
            <a:extLst>
              <a:ext uri="{FF2B5EF4-FFF2-40B4-BE49-F238E27FC236}">
                <a16:creationId xmlns:a16="http://schemas.microsoft.com/office/drawing/2014/main" id="{B073D1B7-715E-4D4B-96C2-3D2C66F64896}"/>
              </a:ext>
            </a:extLst>
          </p:cNvPr>
          <p:cNvSpPr txBox="1"/>
          <p:nvPr/>
        </p:nvSpPr>
        <p:spPr>
          <a:xfrm>
            <a:off x="9870107" y="52181"/>
            <a:ext cx="1345941" cy="369332"/>
          </a:xfrm>
          <a:prstGeom prst="rect">
            <a:avLst/>
          </a:prstGeom>
          <a:noFill/>
        </p:spPr>
        <p:txBody>
          <a:bodyPr wrap="square">
            <a:spAutoFit/>
          </a:bodyPr>
          <a:lstStyle/>
          <a:p>
            <a:r>
              <a:rPr lang="en-US" sz="1800" b="1" dirty="0">
                <a:solidFill>
                  <a:srgbClr val="C00000"/>
                </a:solidFill>
                <a:latin typeface="Comic Sans MS"/>
                <a:ea typeface="Comic Sans MS"/>
                <a:cs typeface="Comic Sans MS"/>
                <a:sym typeface="Comic Sans MS"/>
              </a:rPr>
              <a:t> </a:t>
            </a:r>
            <a:r>
              <a:rPr lang="en-US" sz="1800" b="1" dirty="0">
                <a:ea typeface="Comic Sans MS"/>
                <a:cs typeface="Comic Sans MS"/>
                <a:sym typeface="Comic Sans MS"/>
              </a:rPr>
              <a:t>(Streamlit) </a:t>
            </a:r>
            <a:endParaRPr lang="en-IN" dirty="0"/>
          </a:p>
        </p:txBody>
      </p:sp>
      <p:pic>
        <p:nvPicPr>
          <p:cNvPr id="6" name="Picture 5">
            <a:extLst>
              <a:ext uri="{FF2B5EF4-FFF2-40B4-BE49-F238E27FC236}">
                <a16:creationId xmlns:a16="http://schemas.microsoft.com/office/drawing/2014/main" id="{C7D16B98-BC7A-42D8-E968-2B9AD4EF79C4}"/>
              </a:ext>
            </a:extLst>
          </p:cNvPr>
          <p:cNvPicPr>
            <a:picLocks noChangeAspect="1"/>
          </p:cNvPicPr>
          <p:nvPr/>
        </p:nvPicPr>
        <p:blipFill>
          <a:blip r:embed="rId2"/>
          <a:stretch>
            <a:fillRect/>
          </a:stretch>
        </p:blipFill>
        <p:spPr>
          <a:xfrm>
            <a:off x="293914" y="854886"/>
            <a:ext cx="11604171" cy="5478802"/>
          </a:xfrm>
          <a:prstGeom prst="rect">
            <a:avLst/>
          </a:prstGeom>
        </p:spPr>
      </p:pic>
    </p:spTree>
    <p:extLst>
      <p:ext uri="{BB962C8B-B14F-4D97-AF65-F5344CB8AC3E}">
        <p14:creationId xmlns:p14="http://schemas.microsoft.com/office/powerpoint/2010/main" val="1452627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DBA3C-B098-410A-BC49-1CFE0877D49E}"/>
              </a:ext>
            </a:extLst>
          </p:cNvPr>
          <p:cNvSpPr txBox="1"/>
          <p:nvPr/>
        </p:nvSpPr>
        <p:spPr>
          <a:xfrm>
            <a:off x="406413" y="0"/>
            <a:ext cx="3694670" cy="523220"/>
          </a:xfrm>
          <a:prstGeom prst="rect">
            <a:avLst/>
          </a:prstGeom>
          <a:noFill/>
        </p:spPr>
        <p:txBody>
          <a:bodyPr wrap="square" rtlCol="0">
            <a:spAutoFit/>
          </a:bodyPr>
          <a:lstStyle/>
          <a:p>
            <a:r>
              <a:rPr lang="en-US" sz="2800" dirty="0">
                <a:latin typeface="+mj-lt"/>
              </a:rPr>
              <a:t>MODEL DEPLOYMENT</a:t>
            </a:r>
            <a:endParaRPr lang="en-IN" sz="2800" dirty="0">
              <a:latin typeface="+mj-lt"/>
            </a:endParaRPr>
          </a:p>
        </p:txBody>
      </p:sp>
      <p:sp>
        <p:nvSpPr>
          <p:cNvPr id="4" name="TextBox 3">
            <a:extLst>
              <a:ext uri="{FF2B5EF4-FFF2-40B4-BE49-F238E27FC236}">
                <a16:creationId xmlns:a16="http://schemas.microsoft.com/office/drawing/2014/main" id="{B073D1B7-715E-4D4B-96C2-3D2C66F64896}"/>
              </a:ext>
            </a:extLst>
          </p:cNvPr>
          <p:cNvSpPr txBox="1"/>
          <p:nvPr/>
        </p:nvSpPr>
        <p:spPr>
          <a:xfrm>
            <a:off x="10120864" y="76944"/>
            <a:ext cx="1472721" cy="369332"/>
          </a:xfrm>
          <a:prstGeom prst="rect">
            <a:avLst/>
          </a:prstGeom>
          <a:noFill/>
        </p:spPr>
        <p:txBody>
          <a:bodyPr wrap="square">
            <a:spAutoFit/>
          </a:bodyPr>
          <a:lstStyle/>
          <a:p>
            <a:r>
              <a:rPr lang="en-US" sz="1800" b="1" dirty="0">
                <a:solidFill>
                  <a:srgbClr val="C00000"/>
                </a:solidFill>
                <a:latin typeface="Comic Sans MS"/>
                <a:ea typeface="Comic Sans MS"/>
                <a:cs typeface="Comic Sans MS"/>
                <a:sym typeface="Comic Sans MS"/>
              </a:rPr>
              <a:t> </a:t>
            </a:r>
            <a:r>
              <a:rPr lang="en-US" sz="1800" b="1" dirty="0">
                <a:ea typeface="Comic Sans MS"/>
                <a:cs typeface="Comic Sans MS"/>
                <a:sym typeface="Comic Sans MS"/>
              </a:rPr>
              <a:t>(Streamlit) </a:t>
            </a:r>
            <a:endParaRPr lang="en-IN" dirty="0"/>
          </a:p>
        </p:txBody>
      </p:sp>
      <p:pic>
        <p:nvPicPr>
          <p:cNvPr id="6" name="Picture 5">
            <a:extLst>
              <a:ext uri="{FF2B5EF4-FFF2-40B4-BE49-F238E27FC236}">
                <a16:creationId xmlns:a16="http://schemas.microsoft.com/office/drawing/2014/main" id="{3F7DD9F6-F49C-69D0-065C-B64FC8982A29}"/>
              </a:ext>
            </a:extLst>
          </p:cNvPr>
          <p:cNvPicPr>
            <a:picLocks noChangeAspect="1"/>
          </p:cNvPicPr>
          <p:nvPr/>
        </p:nvPicPr>
        <p:blipFill>
          <a:blip r:embed="rId2"/>
          <a:stretch>
            <a:fillRect/>
          </a:stretch>
        </p:blipFill>
        <p:spPr>
          <a:xfrm>
            <a:off x="269846" y="731224"/>
            <a:ext cx="11652308" cy="5929635"/>
          </a:xfrm>
          <a:prstGeom prst="rect">
            <a:avLst/>
          </a:prstGeom>
        </p:spPr>
      </p:pic>
    </p:spTree>
    <p:extLst>
      <p:ext uri="{BB962C8B-B14F-4D97-AF65-F5344CB8AC3E}">
        <p14:creationId xmlns:p14="http://schemas.microsoft.com/office/powerpoint/2010/main" val="70840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0BED52-18D5-374D-74DB-D62D4AB75458}"/>
              </a:ext>
            </a:extLst>
          </p:cNvPr>
          <p:cNvPicPr>
            <a:picLocks noChangeAspect="1"/>
          </p:cNvPicPr>
          <p:nvPr/>
        </p:nvPicPr>
        <p:blipFill>
          <a:blip r:embed="rId2"/>
          <a:stretch>
            <a:fillRect/>
          </a:stretch>
        </p:blipFill>
        <p:spPr>
          <a:xfrm>
            <a:off x="7526921" y="1753095"/>
            <a:ext cx="4656690" cy="3942735"/>
          </a:xfrm>
          <a:prstGeom prst="rect">
            <a:avLst/>
          </a:prstGeom>
        </p:spPr>
      </p:pic>
      <p:sp>
        <p:nvSpPr>
          <p:cNvPr id="2" name="Title 1">
            <a:extLst>
              <a:ext uri="{FF2B5EF4-FFF2-40B4-BE49-F238E27FC236}">
                <a16:creationId xmlns:a16="http://schemas.microsoft.com/office/drawing/2014/main" id="{297FF13C-D1F4-4818-A139-8AB17F0C38D1}"/>
              </a:ext>
            </a:extLst>
          </p:cNvPr>
          <p:cNvSpPr>
            <a:spLocks noGrp="1"/>
          </p:cNvSpPr>
          <p:nvPr>
            <p:ph type="title"/>
          </p:nvPr>
        </p:nvSpPr>
        <p:spPr>
          <a:xfrm>
            <a:off x="581191" y="-125747"/>
            <a:ext cx="11029616" cy="1188720"/>
          </a:xfrm>
        </p:spPr>
        <p:txBody>
          <a:bodyPr/>
          <a:lstStyle/>
          <a:p>
            <a:r>
              <a:rPr lang="en-US" dirty="0"/>
              <a:t>Dataset details</a:t>
            </a:r>
            <a:endParaRPr lang="en-IN" dirty="0"/>
          </a:p>
        </p:txBody>
      </p:sp>
      <p:pic>
        <p:nvPicPr>
          <p:cNvPr id="3074" name="Picture 2">
            <a:extLst>
              <a:ext uri="{FF2B5EF4-FFF2-40B4-BE49-F238E27FC236}">
                <a16:creationId xmlns:a16="http://schemas.microsoft.com/office/drawing/2014/main" id="{7FA7B474-5DC6-518E-8E6B-7EA2DD15D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1" y="2016006"/>
            <a:ext cx="8040711" cy="36116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7C38A9-E2AC-6750-28F9-428C8E94D261}"/>
              </a:ext>
            </a:extLst>
          </p:cNvPr>
          <p:cNvPicPr>
            <a:picLocks noChangeAspect="1"/>
          </p:cNvPicPr>
          <p:nvPr/>
        </p:nvPicPr>
        <p:blipFill>
          <a:blip r:embed="rId4"/>
          <a:stretch>
            <a:fillRect/>
          </a:stretch>
        </p:blipFill>
        <p:spPr>
          <a:xfrm>
            <a:off x="2816904" y="1178948"/>
            <a:ext cx="6760288" cy="5571599"/>
          </a:xfrm>
          <a:prstGeom prst="rect">
            <a:avLst/>
          </a:prstGeom>
        </p:spPr>
      </p:pic>
    </p:spTree>
    <p:extLst>
      <p:ext uri="{BB962C8B-B14F-4D97-AF65-F5344CB8AC3E}">
        <p14:creationId xmlns:p14="http://schemas.microsoft.com/office/powerpoint/2010/main" val="2788059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DBA3C-B098-410A-BC49-1CFE0877D49E}"/>
              </a:ext>
            </a:extLst>
          </p:cNvPr>
          <p:cNvSpPr txBox="1"/>
          <p:nvPr/>
        </p:nvSpPr>
        <p:spPr>
          <a:xfrm>
            <a:off x="406413" y="0"/>
            <a:ext cx="3694670" cy="523220"/>
          </a:xfrm>
          <a:prstGeom prst="rect">
            <a:avLst/>
          </a:prstGeom>
          <a:noFill/>
        </p:spPr>
        <p:txBody>
          <a:bodyPr wrap="square" rtlCol="0">
            <a:spAutoFit/>
          </a:bodyPr>
          <a:lstStyle/>
          <a:p>
            <a:r>
              <a:rPr lang="en-US" sz="2800" dirty="0">
                <a:latin typeface="+mj-lt"/>
              </a:rPr>
              <a:t>MODEL DEPLOYMENT</a:t>
            </a:r>
            <a:endParaRPr lang="en-IN" sz="2800" dirty="0">
              <a:latin typeface="+mj-lt"/>
            </a:endParaRPr>
          </a:p>
        </p:txBody>
      </p:sp>
      <p:sp>
        <p:nvSpPr>
          <p:cNvPr id="4" name="TextBox 3">
            <a:extLst>
              <a:ext uri="{FF2B5EF4-FFF2-40B4-BE49-F238E27FC236}">
                <a16:creationId xmlns:a16="http://schemas.microsoft.com/office/drawing/2014/main" id="{B073D1B7-715E-4D4B-96C2-3D2C66F64896}"/>
              </a:ext>
            </a:extLst>
          </p:cNvPr>
          <p:cNvSpPr txBox="1"/>
          <p:nvPr/>
        </p:nvSpPr>
        <p:spPr>
          <a:xfrm>
            <a:off x="10120864" y="76944"/>
            <a:ext cx="1472721" cy="369332"/>
          </a:xfrm>
          <a:prstGeom prst="rect">
            <a:avLst/>
          </a:prstGeom>
          <a:noFill/>
        </p:spPr>
        <p:txBody>
          <a:bodyPr wrap="square">
            <a:spAutoFit/>
          </a:bodyPr>
          <a:lstStyle/>
          <a:p>
            <a:r>
              <a:rPr lang="en-US" sz="1800" b="1" dirty="0">
                <a:solidFill>
                  <a:srgbClr val="C00000"/>
                </a:solidFill>
                <a:latin typeface="Comic Sans MS"/>
                <a:ea typeface="Comic Sans MS"/>
                <a:cs typeface="Comic Sans MS"/>
                <a:sym typeface="Comic Sans MS"/>
              </a:rPr>
              <a:t> </a:t>
            </a:r>
            <a:r>
              <a:rPr lang="en-US" sz="1800" b="1" dirty="0">
                <a:ea typeface="Comic Sans MS"/>
                <a:cs typeface="Comic Sans MS"/>
                <a:sym typeface="Comic Sans MS"/>
              </a:rPr>
              <a:t>(Streamlit) </a:t>
            </a:r>
            <a:endParaRPr lang="en-IN" dirty="0"/>
          </a:p>
        </p:txBody>
      </p:sp>
      <p:pic>
        <p:nvPicPr>
          <p:cNvPr id="5" name="Picture 4">
            <a:extLst>
              <a:ext uri="{FF2B5EF4-FFF2-40B4-BE49-F238E27FC236}">
                <a16:creationId xmlns:a16="http://schemas.microsoft.com/office/drawing/2014/main" id="{D4979459-FF5C-23D1-3565-54172261B5BE}"/>
              </a:ext>
            </a:extLst>
          </p:cNvPr>
          <p:cNvPicPr>
            <a:picLocks noChangeAspect="1"/>
          </p:cNvPicPr>
          <p:nvPr/>
        </p:nvPicPr>
        <p:blipFill>
          <a:blip r:embed="rId2"/>
          <a:stretch>
            <a:fillRect/>
          </a:stretch>
        </p:blipFill>
        <p:spPr>
          <a:xfrm>
            <a:off x="243280" y="880985"/>
            <a:ext cx="11705439" cy="5702168"/>
          </a:xfrm>
          <a:prstGeom prst="rect">
            <a:avLst/>
          </a:prstGeom>
        </p:spPr>
      </p:pic>
    </p:spTree>
    <p:extLst>
      <p:ext uri="{BB962C8B-B14F-4D97-AF65-F5344CB8AC3E}">
        <p14:creationId xmlns:p14="http://schemas.microsoft.com/office/powerpoint/2010/main" val="3328357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DBA3C-B098-410A-BC49-1CFE0877D49E}"/>
              </a:ext>
            </a:extLst>
          </p:cNvPr>
          <p:cNvSpPr txBox="1"/>
          <p:nvPr/>
        </p:nvSpPr>
        <p:spPr>
          <a:xfrm>
            <a:off x="406413" y="0"/>
            <a:ext cx="3694670" cy="523220"/>
          </a:xfrm>
          <a:prstGeom prst="rect">
            <a:avLst/>
          </a:prstGeom>
          <a:noFill/>
        </p:spPr>
        <p:txBody>
          <a:bodyPr wrap="square" rtlCol="0">
            <a:spAutoFit/>
          </a:bodyPr>
          <a:lstStyle/>
          <a:p>
            <a:r>
              <a:rPr lang="en-US" sz="2800" dirty="0">
                <a:latin typeface="+mj-lt"/>
              </a:rPr>
              <a:t>MODEL DEPLOYMENT</a:t>
            </a:r>
            <a:endParaRPr lang="en-IN" sz="2800" dirty="0">
              <a:latin typeface="+mj-lt"/>
            </a:endParaRPr>
          </a:p>
        </p:txBody>
      </p:sp>
      <p:sp>
        <p:nvSpPr>
          <p:cNvPr id="4" name="TextBox 3">
            <a:extLst>
              <a:ext uri="{FF2B5EF4-FFF2-40B4-BE49-F238E27FC236}">
                <a16:creationId xmlns:a16="http://schemas.microsoft.com/office/drawing/2014/main" id="{B073D1B7-715E-4D4B-96C2-3D2C66F64896}"/>
              </a:ext>
            </a:extLst>
          </p:cNvPr>
          <p:cNvSpPr txBox="1"/>
          <p:nvPr/>
        </p:nvSpPr>
        <p:spPr>
          <a:xfrm>
            <a:off x="10120864" y="76944"/>
            <a:ext cx="1472721" cy="369332"/>
          </a:xfrm>
          <a:prstGeom prst="rect">
            <a:avLst/>
          </a:prstGeom>
          <a:noFill/>
        </p:spPr>
        <p:txBody>
          <a:bodyPr wrap="square">
            <a:spAutoFit/>
          </a:bodyPr>
          <a:lstStyle/>
          <a:p>
            <a:r>
              <a:rPr lang="en-US" sz="1800" b="1" dirty="0">
                <a:solidFill>
                  <a:srgbClr val="C00000"/>
                </a:solidFill>
                <a:latin typeface="Comic Sans MS"/>
                <a:ea typeface="Comic Sans MS"/>
                <a:cs typeface="Comic Sans MS"/>
                <a:sym typeface="Comic Sans MS"/>
              </a:rPr>
              <a:t> </a:t>
            </a:r>
            <a:r>
              <a:rPr lang="en-US" sz="1800" b="1" dirty="0">
                <a:ea typeface="Comic Sans MS"/>
                <a:cs typeface="Comic Sans MS"/>
                <a:sym typeface="Comic Sans MS"/>
              </a:rPr>
              <a:t>(Streamlit) </a:t>
            </a:r>
            <a:endParaRPr lang="en-IN" dirty="0"/>
          </a:p>
        </p:txBody>
      </p:sp>
      <p:pic>
        <p:nvPicPr>
          <p:cNvPr id="7" name="Picture 6">
            <a:extLst>
              <a:ext uri="{FF2B5EF4-FFF2-40B4-BE49-F238E27FC236}">
                <a16:creationId xmlns:a16="http://schemas.microsoft.com/office/drawing/2014/main" id="{98BF7780-D93F-F855-5916-960196DE2709}"/>
              </a:ext>
            </a:extLst>
          </p:cNvPr>
          <p:cNvPicPr>
            <a:picLocks noChangeAspect="1"/>
          </p:cNvPicPr>
          <p:nvPr/>
        </p:nvPicPr>
        <p:blipFill>
          <a:blip r:embed="rId2"/>
          <a:stretch>
            <a:fillRect/>
          </a:stretch>
        </p:blipFill>
        <p:spPr>
          <a:xfrm>
            <a:off x="643156" y="635681"/>
            <a:ext cx="10905688" cy="6145375"/>
          </a:xfrm>
          <a:prstGeom prst="rect">
            <a:avLst/>
          </a:prstGeom>
        </p:spPr>
      </p:pic>
    </p:spTree>
    <p:extLst>
      <p:ext uri="{BB962C8B-B14F-4D97-AF65-F5344CB8AC3E}">
        <p14:creationId xmlns:p14="http://schemas.microsoft.com/office/powerpoint/2010/main" val="192405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661C-5D54-4857-964E-15F6FEC9DD81}"/>
              </a:ext>
            </a:extLst>
          </p:cNvPr>
          <p:cNvSpPr>
            <a:spLocks noGrp="1"/>
          </p:cNvSpPr>
          <p:nvPr>
            <p:ph type="title"/>
          </p:nvPr>
        </p:nvSpPr>
        <p:spPr>
          <a:xfrm>
            <a:off x="482338" y="-125747"/>
            <a:ext cx="11029616" cy="1188720"/>
          </a:xfrm>
        </p:spPr>
        <p:txBody>
          <a:bodyPr/>
          <a:lstStyle/>
          <a:p>
            <a:r>
              <a:rPr lang="en-US" dirty="0"/>
              <a:t>Problems faced </a:t>
            </a:r>
            <a:endParaRPr lang="en-IN" dirty="0"/>
          </a:p>
        </p:txBody>
      </p:sp>
      <p:sp>
        <p:nvSpPr>
          <p:cNvPr id="4" name="TextBox 3">
            <a:extLst>
              <a:ext uri="{FF2B5EF4-FFF2-40B4-BE49-F238E27FC236}">
                <a16:creationId xmlns:a16="http://schemas.microsoft.com/office/drawing/2014/main" id="{C61EB6B6-108F-8822-06E8-994D944C081E}"/>
              </a:ext>
            </a:extLst>
          </p:cNvPr>
          <p:cNvSpPr txBox="1"/>
          <p:nvPr/>
        </p:nvSpPr>
        <p:spPr>
          <a:xfrm>
            <a:off x="209011" y="1272851"/>
            <a:ext cx="11773977" cy="6494085"/>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000000"/>
                </a:solidFill>
                <a:effectLst/>
                <a:latin typeface="Helvetica Neue"/>
              </a:rPr>
              <a:t>The data is positive skewed, platykurtic and doesn't follow normal distribution</a:t>
            </a:r>
            <a:endParaRPr lang="en-US" sz="1800" i="0" dirty="0">
              <a:solidFill>
                <a:srgbClr val="000000"/>
              </a:solidFill>
              <a:effectLst/>
              <a:latin typeface="Franklin Gothic Demi (Headings)"/>
            </a:endParaRPr>
          </a:p>
          <a:p>
            <a:pPr marL="285750" indent="-285750">
              <a:buFont typeface="Arial" panose="020B0604020202020204" pitchFamily="34" charset="0"/>
              <a:buChar char="•"/>
            </a:pPr>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sz="2000" i="0" dirty="0">
                <a:solidFill>
                  <a:srgbClr val="000000"/>
                </a:solidFill>
                <a:effectLst/>
                <a:latin typeface="Franklin Gothic Demi (Headings)"/>
              </a:rPr>
              <a:t>The</a:t>
            </a:r>
            <a:r>
              <a:rPr lang="en-US" sz="1800" i="0" dirty="0">
                <a:solidFill>
                  <a:srgbClr val="000000"/>
                </a:solidFill>
                <a:effectLst/>
                <a:latin typeface="Franklin Gothic Demi (Headings)"/>
              </a:rPr>
              <a:t> time series doesn’t have a linea</a:t>
            </a:r>
            <a:r>
              <a:rPr lang="en-US" dirty="0">
                <a:solidFill>
                  <a:srgbClr val="000000"/>
                </a:solidFill>
                <a:latin typeface="Franklin Gothic Demi (Headings)"/>
              </a:rPr>
              <a:t>r trend</a:t>
            </a:r>
          </a:p>
          <a:p>
            <a:endParaRPr lang="en-US" dirty="0">
              <a:solidFill>
                <a:srgbClr val="000000"/>
              </a:solidFill>
              <a:latin typeface="Franklin Gothic Demi (Headings)"/>
            </a:endParaRPr>
          </a:p>
          <a:p>
            <a:pPr marL="285750" indent="-285750">
              <a:buFont typeface="Arial" panose="020B0604020202020204" pitchFamily="34" charset="0"/>
              <a:buChar char="•"/>
            </a:pPr>
            <a:r>
              <a:rPr lang="en-US" sz="1800" i="0" dirty="0">
                <a:solidFill>
                  <a:srgbClr val="000000"/>
                </a:solidFill>
                <a:effectLst/>
                <a:latin typeface="Franklin Gothic Demi (Headings)"/>
              </a:rPr>
              <a:t>The time series doesn’t have additive or multiplicative seasonality</a:t>
            </a:r>
          </a:p>
          <a:p>
            <a:pPr marL="285750" indent="-285750">
              <a:buFont typeface="Arial" panose="020B0604020202020204" pitchFamily="34" charset="0"/>
              <a:buChar char="•"/>
            </a:pPr>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sz="1800" i="0" dirty="0">
                <a:solidFill>
                  <a:srgbClr val="000000"/>
                </a:solidFill>
                <a:effectLst/>
                <a:latin typeface="Franklin Gothic Demi (Headings)"/>
              </a:rPr>
              <a:t>The time series is cyclic in which has no fixed time interval neither lon</a:t>
            </a:r>
            <a:r>
              <a:rPr lang="en-US" dirty="0">
                <a:solidFill>
                  <a:srgbClr val="000000"/>
                </a:solidFill>
                <a:latin typeface="Franklin Gothic Demi (Headings)"/>
              </a:rPr>
              <a:t>g or short term so prediction or forecasting future values can be challenging</a:t>
            </a:r>
          </a:p>
          <a:p>
            <a:pPr marL="285750" indent="-285750">
              <a:buFont typeface="Arial" panose="020B0604020202020204" pitchFamily="34" charset="0"/>
              <a:buChar char="•"/>
            </a:pPr>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dirty="0">
                <a:solidFill>
                  <a:srgbClr val="000000"/>
                </a:solidFill>
                <a:latin typeface="Franklin Gothic Demi (Headings)"/>
              </a:rPr>
              <a:t>The time series has high fluctuation and randomness, there is  no gradual increase or any repeatable pattern</a:t>
            </a:r>
            <a:endParaRPr lang="en-US" sz="1800" i="0" dirty="0">
              <a:solidFill>
                <a:srgbClr val="000000"/>
              </a:solidFill>
              <a:effectLst/>
              <a:latin typeface="Franklin Gothic Demi (Headings)"/>
            </a:endParaRPr>
          </a:p>
          <a:p>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dirty="0">
                <a:solidFill>
                  <a:srgbClr val="000000"/>
                </a:solidFill>
                <a:latin typeface="Franklin Gothic Demi (Headings)"/>
              </a:rPr>
              <a:t>The time series doesn’t have Yearly , Quarterly or Monthly Seasonality</a:t>
            </a:r>
          </a:p>
          <a:p>
            <a:pPr marL="285750" indent="-285750">
              <a:buFont typeface="Arial" panose="020B0604020202020204" pitchFamily="34" charset="0"/>
              <a:buChar char="•"/>
            </a:pPr>
            <a:endParaRPr lang="en-US" sz="1800" i="0" dirty="0">
              <a:solidFill>
                <a:srgbClr val="000000"/>
              </a:solidFill>
              <a:effectLst/>
              <a:latin typeface="Franklin Gothic Demi (Headings)"/>
            </a:endParaRPr>
          </a:p>
          <a:p>
            <a:pPr marL="285750" indent="-285750">
              <a:buFont typeface="Arial" panose="020B0604020202020204" pitchFamily="34" charset="0"/>
              <a:buChar char="•"/>
            </a:pPr>
            <a:r>
              <a:rPr lang="en-US" dirty="0">
                <a:solidFill>
                  <a:srgbClr val="000000"/>
                </a:solidFill>
                <a:latin typeface="Franklin Gothic Demi (Headings)"/>
              </a:rPr>
              <a:t>Methods and algorithms used captures seasonality and trend But the unexpected event occurs dynamically so capturing this becomes very difficult.</a:t>
            </a:r>
          </a:p>
          <a:p>
            <a:pPr marL="285750" indent="-285750">
              <a:buFont typeface="Arial" panose="020B0604020202020204" pitchFamily="34" charset="0"/>
              <a:buChar char="•"/>
            </a:pPr>
            <a:endParaRPr lang="en-US" dirty="0">
              <a:solidFill>
                <a:srgbClr val="000000"/>
              </a:solidFill>
              <a:latin typeface="Franklin Gothic Demi (Headings)"/>
            </a:endParaRPr>
          </a:p>
          <a:p>
            <a:pPr marL="285750" indent="-285750">
              <a:buFont typeface="Arial" panose="020B0604020202020204" pitchFamily="34" charset="0"/>
              <a:buChar char="•"/>
            </a:pPr>
            <a:r>
              <a:rPr lang="en-US" dirty="0">
                <a:solidFill>
                  <a:srgbClr val="000000"/>
                </a:solidFill>
                <a:latin typeface="Franklin Gothic Demi (Headings)"/>
              </a:rPr>
              <a:t>Irregularity in time series in which random variations are not purely with respect to time but due to other factors, which could be pandemic, wars, deforestation as well as the burning of fossil fuels like coal, oil and natural gas, etc. which influences in high fluctuation in emission of CO2.</a:t>
            </a:r>
            <a:endParaRPr lang="en-US" sz="1800" i="0" dirty="0">
              <a:solidFill>
                <a:srgbClr val="000000"/>
              </a:solidFill>
              <a:effectLst/>
              <a:latin typeface="Franklin Gothic Demi (Headings)"/>
            </a:endParaRPr>
          </a:p>
          <a:p>
            <a:pPr marL="285750" indent="-285750">
              <a:buFont typeface="Arial" panose="020B0604020202020204" pitchFamily="34" charset="0"/>
              <a:buChar char="•"/>
            </a:pPr>
            <a:endParaRPr lang="en-US" dirty="0">
              <a:solidFill>
                <a:srgbClr val="000000"/>
              </a:solidFill>
              <a:latin typeface="Franklin Gothic Demi (Headings)"/>
            </a:endParaRPr>
          </a:p>
          <a:p>
            <a:pPr marL="285750" indent="-285750">
              <a:buFont typeface="Arial" panose="020B0604020202020204" pitchFamily="34" charset="0"/>
              <a:buChar char="•"/>
            </a:pPr>
            <a:endParaRPr lang="en-US" dirty="0">
              <a:solidFill>
                <a:srgbClr val="000000"/>
              </a:solidFill>
              <a:latin typeface="Franklin Gothic Demi (Headings)"/>
            </a:endParaRPr>
          </a:p>
          <a:p>
            <a:pPr marL="285750" indent="-285750">
              <a:buFont typeface="Arial" panose="020B0604020202020204" pitchFamily="34" charset="0"/>
              <a:buChar char="•"/>
            </a:pPr>
            <a:endParaRPr lang="en-US" dirty="0">
              <a:solidFill>
                <a:srgbClr val="000000"/>
              </a:solidFill>
              <a:latin typeface="Franklin Gothic Demi (Headings)"/>
            </a:endParaRPr>
          </a:p>
          <a:p>
            <a:pPr marL="285750" indent="-285750">
              <a:buFont typeface="Arial" panose="020B0604020202020204" pitchFamily="34" charset="0"/>
              <a:buChar char="•"/>
            </a:pPr>
            <a:endParaRPr lang="en-US" sz="1800" i="0" dirty="0">
              <a:solidFill>
                <a:srgbClr val="000000"/>
              </a:solidFill>
              <a:effectLst/>
              <a:latin typeface="Helvetica Neue"/>
            </a:endParaRPr>
          </a:p>
        </p:txBody>
      </p:sp>
    </p:spTree>
    <p:extLst>
      <p:ext uri="{BB962C8B-B14F-4D97-AF65-F5344CB8AC3E}">
        <p14:creationId xmlns:p14="http://schemas.microsoft.com/office/powerpoint/2010/main" val="268606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910AB1-F75C-4FDC-95B9-3CC42CA8B165}"/>
              </a:ext>
            </a:extLst>
          </p:cNvPr>
          <p:cNvPicPr>
            <a:picLocks noChangeAspect="1"/>
          </p:cNvPicPr>
          <p:nvPr/>
        </p:nvPicPr>
        <p:blipFill>
          <a:blip r:embed="rId2"/>
          <a:stretch>
            <a:fillRect/>
          </a:stretch>
        </p:blipFill>
        <p:spPr>
          <a:xfrm>
            <a:off x="2286000" y="1762125"/>
            <a:ext cx="7620000" cy="3333750"/>
          </a:xfrm>
          <a:prstGeom prst="rect">
            <a:avLst/>
          </a:prstGeom>
        </p:spPr>
      </p:pic>
    </p:spTree>
    <p:extLst>
      <p:ext uri="{BB962C8B-B14F-4D97-AF65-F5344CB8AC3E}">
        <p14:creationId xmlns:p14="http://schemas.microsoft.com/office/powerpoint/2010/main" val="59750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EF2766-EBC7-4323-8BC8-BFA46CBE4514}"/>
              </a:ext>
            </a:extLst>
          </p:cNvPr>
          <p:cNvSpPr txBox="1"/>
          <p:nvPr/>
        </p:nvSpPr>
        <p:spPr>
          <a:xfrm>
            <a:off x="481915" y="506630"/>
            <a:ext cx="3694669" cy="523220"/>
          </a:xfrm>
          <a:prstGeom prst="rect">
            <a:avLst/>
          </a:prstGeom>
          <a:noFill/>
        </p:spPr>
        <p:txBody>
          <a:bodyPr wrap="square" rtlCol="0">
            <a:spAutoFit/>
          </a:bodyPr>
          <a:lstStyle/>
          <a:p>
            <a:r>
              <a:rPr lang="en-US" sz="2800" b="1" dirty="0">
                <a:latin typeface="+mj-lt"/>
              </a:rPr>
              <a:t>OUTLIER DETECTION</a:t>
            </a:r>
            <a:endParaRPr lang="en-IN" sz="2800" b="1" dirty="0">
              <a:latin typeface="+mj-lt"/>
            </a:endParaRPr>
          </a:p>
        </p:txBody>
      </p:sp>
      <p:pic>
        <p:nvPicPr>
          <p:cNvPr id="7172" name="Picture 4">
            <a:extLst>
              <a:ext uri="{FF2B5EF4-FFF2-40B4-BE49-F238E27FC236}">
                <a16:creationId xmlns:a16="http://schemas.microsoft.com/office/drawing/2014/main" id="{5657FCA0-45B9-EBC2-B9A1-C5D4259F7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313" y="1029850"/>
            <a:ext cx="7914193" cy="144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DD81E95-7AC7-C03D-89FE-D020ECB7F846}"/>
              </a:ext>
            </a:extLst>
          </p:cNvPr>
          <p:cNvSpPr txBox="1"/>
          <p:nvPr/>
        </p:nvSpPr>
        <p:spPr>
          <a:xfrm>
            <a:off x="6096000" y="3429000"/>
            <a:ext cx="3789641" cy="2062103"/>
          </a:xfrm>
          <a:prstGeom prst="rect">
            <a:avLst/>
          </a:prstGeom>
          <a:noFill/>
        </p:spPr>
        <p:txBody>
          <a:bodyPr wrap="square" rtlCol="0">
            <a:spAutoFit/>
          </a:bodyPr>
          <a:lstStyle/>
          <a:p>
            <a:pPr algn="l"/>
            <a:r>
              <a:rPr lang="en-US" sz="1600" b="0" i="0" dirty="0">
                <a:solidFill>
                  <a:srgbClr val="000000"/>
                </a:solidFill>
                <a:effectLst/>
                <a:latin typeface="Helvetica Neue"/>
              </a:rPr>
              <a:t>Observation:</a:t>
            </a:r>
          </a:p>
          <a:p>
            <a:pPr algn="l">
              <a:buFont typeface="Arial" panose="020B0604020202020204" pitchFamily="34" charset="0"/>
              <a:buChar char="•"/>
            </a:pPr>
            <a:r>
              <a:rPr lang="en-US" sz="1600" b="0" i="0" dirty="0">
                <a:solidFill>
                  <a:srgbClr val="000000"/>
                </a:solidFill>
                <a:effectLst/>
                <a:latin typeface="Helvetica Neue"/>
              </a:rPr>
              <a:t> There are no outliers above the positive upper extreme whisker.</a:t>
            </a:r>
          </a:p>
          <a:p>
            <a:pPr algn="l">
              <a:buFont typeface="Arial" panose="020B0604020202020204" pitchFamily="34" charset="0"/>
              <a:buChar char="•"/>
            </a:pPr>
            <a:r>
              <a:rPr lang="en-US" sz="1600" b="0" i="0" dirty="0">
                <a:solidFill>
                  <a:srgbClr val="000000"/>
                </a:solidFill>
                <a:effectLst/>
                <a:latin typeface="Helvetica Neue"/>
              </a:rPr>
              <a:t> There are no outliers below the negative side of the lower whisker</a:t>
            </a:r>
          </a:p>
          <a:p>
            <a:pPr algn="l">
              <a:buFont typeface="Arial" panose="020B0604020202020204" pitchFamily="34" charset="0"/>
              <a:buChar char="•"/>
            </a:pPr>
            <a:r>
              <a:rPr lang="en-US" sz="1600" b="0" i="0" dirty="0">
                <a:solidFill>
                  <a:srgbClr val="000000"/>
                </a:solidFill>
                <a:effectLst/>
                <a:latin typeface="Helvetica Neue"/>
              </a:rPr>
              <a:t> The data looks right skewed which means there are extreme values that do not follow the regular trend of the data</a:t>
            </a:r>
          </a:p>
        </p:txBody>
      </p:sp>
      <p:pic>
        <p:nvPicPr>
          <p:cNvPr id="9" name="Picture 8">
            <a:extLst>
              <a:ext uri="{FF2B5EF4-FFF2-40B4-BE49-F238E27FC236}">
                <a16:creationId xmlns:a16="http://schemas.microsoft.com/office/drawing/2014/main" id="{B6D5D47C-3FC7-DC4C-FB7C-A29C31FC0BCD}"/>
              </a:ext>
            </a:extLst>
          </p:cNvPr>
          <p:cNvPicPr>
            <a:picLocks noChangeAspect="1"/>
          </p:cNvPicPr>
          <p:nvPr/>
        </p:nvPicPr>
        <p:blipFill>
          <a:blip r:embed="rId3"/>
          <a:stretch>
            <a:fillRect/>
          </a:stretch>
        </p:blipFill>
        <p:spPr>
          <a:xfrm>
            <a:off x="1309549" y="2789465"/>
            <a:ext cx="3980952" cy="3561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0198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DA4C-BCF2-4908-9378-FE1063D9038E}"/>
              </a:ext>
            </a:extLst>
          </p:cNvPr>
          <p:cNvSpPr>
            <a:spLocks noGrp="1"/>
          </p:cNvSpPr>
          <p:nvPr>
            <p:ph type="title"/>
          </p:nvPr>
        </p:nvSpPr>
        <p:spPr>
          <a:xfrm>
            <a:off x="469981" y="-88676"/>
            <a:ext cx="11029616" cy="1188720"/>
          </a:xfrm>
        </p:spPr>
        <p:txBody>
          <a:bodyPr/>
          <a:lstStyle/>
          <a:p>
            <a:r>
              <a:rPr lang="en-US" dirty="0"/>
              <a:t>Data visualization </a:t>
            </a:r>
            <a:endParaRPr lang="en-IN" dirty="0"/>
          </a:p>
        </p:txBody>
      </p:sp>
      <p:sp>
        <p:nvSpPr>
          <p:cNvPr id="7" name="TextBox 6">
            <a:extLst>
              <a:ext uri="{FF2B5EF4-FFF2-40B4-BE49-F238E27FC236}">
                <a16:creationId xmlns:a16="http://schemas.microsoft.com/office/drawing/2014/main" id="{BCEE981E-0160-41D5-AE2D-7CBD632FC946}"/>
              </a:ext>
            </a:extLst>
          </p:cNvPr>
          <p:cNvSpPr txBox="1"/>
          <p:nvPr/>
        </p:nvSpPr>
        <p:spPr>
          <a:xfrm>
            <a:off x="1017978" y="6080526"/>
            <a:ext cx="10481619" cy="646331"/>
          </a:xfrm>
          <a:prstGeom prst="rect">
            <a:avLst/>
          </a:prstGeom>
          <a:noFill/>
        </p:spPr>
        <p:txBody>
          <a:bodyPr wrap="square">
            <a:spAutoFit/>
          </a:bodyPr>
          <a:lstStyle/>
          <a:p>
            <a:pPr algn="l"/>
            <a:r>
              <a:rPr lang="en-US" b="1" i="0" dirty="0">
                <a:solidFill>
                  <a:srgbClr val="000000"/>
                </a:solidFill>
                <a:effectLst/>
                <a:latin typeface="Helvetica Neue"/>
              </a:rPr>
              <a:t>Observation: As we can observe that approximately after ‘1845’ there is a increase in the amount of ‘CO2’ Emission and at ‘1979’ it was at its peak.</a:t>
            </a:r>
          </a:p>
        </p:txBody>
      </p:sp>
      <p:pic>
        <p:nvPicPr>
          <p:cNvPr id="1026" name="Picture 2">
            <a:extLst>
              <a:ext uri="{FF2B5EF4-FFF2-40B4-BE49-F238E27FC236}">
                <a16:creationId xmlns:a16="http://schemas.microsoft.com/office/drawing/2014/main" id="{7DEDDC67-0115-B2D2-7C19-FE2D4241E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0044"/>
            <a:ext cx="9394582" cy="49491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E51748-686E-E59D-EF8A-F3C705613CC3}"/>
              </a:ext>
            </a:extLst>
          </p:cNvPr>
          <p:cNvSpPr txBox="1"/>
          <p:nvPr/>
        </p:nvSpPr>
        <p:spPr>
          <a:xfrm>
            <a:off x="9507983" y="1383090"/>
            <a:ext cx="2508471" cy="4770537"/>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000000"/>
                </a:solidFill>
                <a:effectLst/>
                <a:latin typeface="Helvetica Neue"/>
              </a:rPr>
              <a:t>There has been a significant increase in the amount of ‘CO2’ emission after ‘1870’.</a:t>
            </a:r>
          </a:p>
          <a:p>
            <a:pPr algn="l">
              <a:buFont typeface="Arial" panose="020B0604020202020204" pitchFamily="34" charset="0"/>
              <a:buChar char="•"/>
            </a:pPr>
            <a:r>
              <a:rPr lang="en-US" sz="1600" b="0" i="0" dirty="0">
                <a:solidFill>
                  <a:srgbClr val="000000"/>
                </a:solidFill>
                <a:effectLst/>
                <a:latin typeface="Helvetica Neue"/>
              </a:rPr>
              <a:t>With increasing time the amount of emission of ‘CO2’ is also increasing. </a:t>
            </a:r>
          </a:p>
          <a:p>
            <a:pPr algn="l">
              <a:buFont typeface="Arial" panose="020B0604020202020204" pitchFamily="34" charset="0"/>
              <a:buChar char="•"/>
            </a:pPr>
            <a:r>
              <a:rPr lang="en-US" sz="1600" b="0" i="0" dirty="0">
                <a:solidFill>
                  <a:srgbClr val="000000"/>
                </a:solidFill>
                <a:effectLst/>
                <a:latin typeface="Helvetica Neue"/>
              </a:rPr>
              <a:t>The lowest ‘CO2’ emission  recorded was ‘0.00175’ on ‘1845’</a:t>
            </a:r>
          </a:p>
          <a:p>
            <a:pPr algn="l">
              <a:buFont typeface="Arial" panose="020B0604020202020204" pitchFamily="34" charset="0"/>
              <a:buChar char="•"/>
            </a:pPr>
            <a:r>
              <a:rPr lang="en-US" sz="1600" b="0" i="0" dirty="0">
                <a:solidFill>
                  <a:srgbClr val="000000"/>
                </a:solidFill>
                <a:effectLst/>
                <a:latin typeface="Helvetica Neue"/>
              </a:rPr>
              <a:t>The highest ‘CO2’ that was recorded ‘18.2’ on ‘1979’</a:t>
            </a:r>
          </a:p>
          <a:p>
            <a:pPr algn="l">
              <a:buFont typeface="Arial" panose="020B0604020202020204" pitchFamily="34" charset="0"/>
              <a:buChar char="•"/>
            </a:pPr>
            <a:r>
              <a:rPr lang="en-US" sz="1600" b="0" i="0" dirty="0">
                <a:solidFill>
                  <a:srgbClr val="000000"/>
                </a:solidFill>
                <a:effectLst/>
                <a:latin typeface="Helvetica Neue"/>
              </a:rPr>
              <a:t> We can see there was an p</a:t>
            </a:r>
            <a:r>
              <a:rPr lang="en-US" sz="1600" dirty="0">
                <a:solidFill>
                  <a:srgbClr val="000000"/>
                </a:solidFill>
                <a:latin typeface="Helvetica Neue"/>
              </a:rPr>
              <a:t>lateau </a:t>
            </a:r>
          </a:p>
          <a:p>
            <a:pPr algn="l"/>
            <a:r>
              <a:rPr lang="en-US" sz="1600" dirty="0">
                <a:solidFill>
                  <a:srgbClr val="000000"/>
                </a:solidFill>
                <a:latin typeface="Helvetica Neue"/>
              </a:rPr>
              <a:t>in ‘CO2’ Emission  from ‘1800’ to ‘1860’ not much of a variance, mostly constant.</a:t>
            </a:r>
            <a:endParaRPr lang="en-US" sz="1600" b="0" i="0" dirty="0">
              <a:solidFill>
                <a:srgbClr val="000000"/>
              </a:solidFill>
              <a:effectLst/>
              <a:latin typeface="Helvetica Neue"/>
            </a:endParaRPr>
          </a:p>
        </p:txBody>
      </p:sp>
    </p:spTree>
    <p:extLst>
      <p:ext uri="{BB962C8B-B14F-4D97-AF65-F5344CB8AC3E}">
        <p14:creationId xmlns:p14="http://schemas.microsoft.com/office/powerpoint/2010/main" val="2157023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D69A-4760-843D-DC93-EE4E9556B1E8}"/>
              </a:ext>
            </a:extLst>
          </p:cNvPr>
          <p:cNvSpPr txBox="1">
            <a:spLocks/>
          </p:cNvSpPr>
          <p:nvPr/>
        </p:nvSpPr>
        <p:spPr>
          <a:xfrm>
            <a:off x="318979" y="524310"/>
            <a:ext cx="11029616" cy="1188720"/>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visualization</a:t>
            </a:r>
          </a:p>
          <a:p>
            <a:r>
              <a:rPr lang="en-US" sz="2000" dirty="0"/>
              <a:t>Lag plots (yearly)</a:t>
            </a:r>
            <a:endParaRPr lang="en-IN" sz="2000" dirty="0"/>
          </a:p>
        </p:txBody>
      </p:sp>
      <p:pic>
        <p:nvPicPr>
          <p:cNvPr id="3078" name="Picture 6">
            <a:extLst>
              <a:ext uri="{FF2B5EF4-FFF2-40B4-BE49-F238E27FC236}">
                <a16:creationId xmlns:a16="http://schemas.microsoft.com/office/drawing/2014/main" id="{F55E89EC-0FA6-D00D-0674-C69CA1CF7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382" y="683208"/>
            <a:ext cx="7763778" cy="60573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7BB3C1-D06E-ECB0-D97E-FD12C896F8F2}"/>
              </a:ext>
            </a:extLst>
          </p:cNvPr>
          <p:cNvSpPr txBox="1"/>
          <p:nvPr/>
        </p:nvSpPr>
        <p:spPr>
          <a:xfrm>
            <a:off x="493785" y="1463526"/>
            <a:ext cx="3165696" cy="5078313"/>
          </a:xfrm>
          <a:prstGeom prst="rect">
            <a:avLst/>
          </a:prstGeom>
          <a:noFill/>
        </p:spPr>
        <p:txBody>
          <a:bodyPr wrap="square">
            <a:spAutoFit/>
          </a:bodyPr>
          <a:lstStyle/>
          <a:p>
            <a:pPr algn="l"/>
            <a:r>
              <a:rPr lang="en-US" b="0" i="0" dirty="0">
                <a:solidFill>
                  <a:srgbClr val="000000"/>
                </a:solidFill>
                <a:effectLst/>
                <a:latin typeface="Helvetica Neue"/>
              </a:rPr>
              <a:t>A lag plot is a special type of scatter plot in which the X-axis represents the dataset with some time units behind or ahead as compared to the Y-axis. The difference between these time units is called lag or lagged and it is represented by k.</a:t>
            </a:r>
            <a:endParaRPr lang="en-US" b="1" i="0" dirty="0">
              <a:solidFill>
                <a:srgbClr val="000000"/>
              </a:solidFill>
              <a:effectLst/>
              <a:latin typeface="Helvetica Neue"/>
            </a:endParaRPr>
          </a:p>
          <a:p>
            <a:pPr algn="l"/>
            <a:endParaRPr lang="en-US" b="1" dirty="0">
              <a:solidFill>
                <a:srgbClr val="000000"/>
              </a:solidFill>
              <a:latin typeface="Helvetica Neue"/>
            </a:endParaRPr>
          </a:p>
          <a:p>
            <a:pPr algn="l"/>
            <a:r>
              <a:rPr lang="en-US" b="1" i="0" dirty="0">
                <a:solidFill>
                  <a:srgbClr val="000000"/>
                </a:solidFill>
                <a:effectLst/>
                <a:latin typeface="Helvetica Neue"/>
              </a:rPr>
              <a:t>Observation: Our data is linear mostly linear and it shows positive autocorrelation with the previous lag values and it has an underlying structure of and autoregressive model.</a:t>
            </a:r>
          </a:p>
        </p:txBody>
      </p:sp>
    </p:spTree>
    <p:extLst>
      <p:ext uri="{BB962C8B-B14F-4D97-AF65-F5344CB8AC3E}">
        <p14:creationId xmlns:p14="http://schemas.microsoft.com/office/powerpoint/2010/main" val="95164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90AB11-5E06-4DF7-A099-B1707EBA853F}"/>
              </a:ext>
            </a:extLst>
          </p:cNvPr>
          <p:cNvSpPr txBox="1"/>
          <p:nvPr/>
        </p:nvSpPr>
        <p:spPr>
          <a:xfrm>
            <a:off x="432487" y="593125"/>
            <a:ext cx="5436972" cy="523220"/>
          </a:xfrm>
          <a:prstGeom prst="rect">
            <a:avLst/>
          </a:prstGeom>
          <a:noFill/>
        </p:spPr>
        <p:txBody>
          <a:bodyPr wrap="square" rtlCol="0">
            <a:spAutoFit/>
          </a:bodyPr>
          <a:lstStyle/>
          <a:p>
            <a:r>
              <a:rPr lang="en-US" sz="2800" dirty="0">
                <a:latin typeface="+mj-lt"/>
              </a:rPr>
              <a:t>CORRELATION OF THE DATASET</a:t>
            </a:r>
            <a:endParaRPr lang="en-IN" sz="2800" dirty="0">
              <a:latin typeface="+mj-lt"/>
            </a:endParaRPr>
          </a:p>
        </p:txBody>
      </p:sp>
      <p:pic>
        <p:nvPicPr>
          <p:cNvPr id="8194" name="Picture 2">
            <a:extLst>
              <a:ext uri="{FF2B5EF4-FFF2-40B4-BE49-F238E27FC236}">
                <a16:creationId xmlns:a16="http://schemas.microsoft.com/office/drawing/2014/main" id="{AD593A25-1E42-162F-9362-5F9F40BB1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78" y="1363932"/>
            <a:ext cx="4057650" cy="316985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6FDE238-3359-2905-96BF-BAB40DB3A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008" y="1254875"/>
            <a:ext cx="6810375" cy="3514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4E4559-3C6F-ED73-E9F7-2EA1E92AA956}"/>
              </a:ext>
            </a:extLst>
          </p:cNvPr>
          <p:cNvPicPr>
            <a:picLocks noChangeAspect="1"/>
          </p:cNvPicPr>
          <p:nvPr/>
        </p:nvPicPr>
        <p:blipFill>
          <a:blip r:embed="rId4"/>
          <a:stretch>
            <a:fillRect/>
          </a:stretch>
        </p:blipFill>
        <p:spPr>
          <a:xfrm>
            <a:off x="5607569" y="4908130"/>
            <a:ext cx="5557252" cy="1822215"/>
          </a:xfrm>
          <a:prstGeom prst="rect">
            <a:avLst/>
          </a:prstGeom>
        </p:spPr>
      </p:pic>
      <p:sp>
        <p:nvSpPr>
          <p:cNvPr id="7" name="TextBox 6">
            <a:extLst>
              <a:ext uri="{FF2B5EF4-FFF2-40B4-BE49-F238E27FC236}">
                <a16:creationId xmlns:a16="http://schemas.microsoft.com/office/drawing/2014/main" id="{664EE9B9-AAF2-4551-3068-E97D35AE6F91}"/>
              </a:ext>
            </a:extLst>
          </p:cNvPr>
          <p:cNvSpPr txBox="1"/>
          <p:nvPr/>
        </p:nvSpPr>
        <p:spPr>
          <a:xfrm>
            <a:off x="527528" y="5347740"/>
            <a:ext cx="4648479" cy="1077218"/>
          </a:xfrm>
          <a:prstGeom prst="rect">
            <a:avLst/>
          </a:prstGeom>
          <a:noFill/>
        </p:spPr>
        <p:txBody>
          <a:bodyPr wrap="square" rtlCol="0">
            <a:spAutoFit/>
          </a:bodyPr>
          <a:lstStyle/>
          <a:p>
            <a:pPr algn="l"/>
            <a:r>
              <a:rPr lang="en-US" sz="1600" b="0" i="0" dirty="0">
                <a:solidFill>
                  <a:srgbClr val="000000"/>
                </a:solidFill>
                <a:effectLst/>
                <a:latin typeface="Helvetica Neue"/>
              </a:rPr>
              <a:t>Observation:</a:t>
            </a:r>
          </a:p>
          <a:p>
            <a:pPr algn="l">
              <a:buFont typeface="Arial" panose="020B0604020202020204" pitchFamily="34" charset="0"/>
              <a:buChar char="•"/>
            </a:pPr>
            <a:r>
              <a:rPr lang="en-US" sz="1600" b="0" i="0" dirty="0">
                <a:solidFill>
                  <a:srgbClr val="000000"/>
                </a:solidFill>
                <a:effectLst/>
                <a:latin typeface="Helvetica Neue"/>
              </a:rPr>
              <a:t> There is a positive linear correlation between the independ</a:t>
            </a:r>
            <a:r>
              <a:rPr lang="en-US" sz="1600" dirty="0">
                <a:solidFill>
                  <a:srgbClr val="000000"/>
                </a:solidFill>
                <a:latin typeface="Helvetica Neue"/>
              </a:rPr>
              <a:t>ent feature ‘Year’ and the dependent feature ‘CO2’.</a:t>
            </a:r>
            <a:endParaRPr lang="en-US" sz="1600" b="0" i="0" dirty="0">
              <a:solidFill>
                <a:srgbClr val="000000"/>
              </a:solidFill>
              <a:effectLst/>
              <a:latin typeface="Helvetica Neue"/>
            </a:endParaRPr>
          </a:p>
        </p:txBody>
      </p:sp>
    </p:spTree>
    <p:extLst>
      <p:ext uri="{BB962C8B-B14F-4D97-AF65-F5344CB8AC3E}">
        <p14:creationId xmlns:p14="http://schemas.microsoft.com/office/powerpoint/2010/main" val="1150492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2885F9-4831-41CC-9365-07E14A55F266}"/>
              </a:ext>
            </a:extLst>
          </p:cNvPr>
          <p:cNvSpPr txBox="1"/>
          <p:nvPr/>
        </p:nvSpPr>
        <p:spPr>
          <a:xfrm>
            <a:off x="454110" y="624701"/>
            <a:ext cx="10099239" cy="1046440"/>
          </a:xfrm>
          <a:prstGeom prst="rect">
            <a:avLst/>
          </a:prstGeom>
          <a:noFill/>
        </p:spPr>
        <p:txBody>
          <a:bodyPr wrap="square">
            <a:spAutoFit/>
          </a:bodyPr>
          <a:lstStyle/>
          <a:p>
            <a:pPr algn="l"/>
            <a:r>
              <a:rPr lang="en-US" sz="2800" dirty="0">
                <a:solidFill>
                  <a:srgbClr val="000000"/>
                </a:solidFill>
                <a:latin typeface="+mj-lt"/>
              </a:rPr>
              <a:t>S</a:t>
            </a:r>
            <a:r>
              <a:rPr lang="en-US" sz="2800" i="0" dirty="0">
                <a:solidFill>
                  <a:srgbClr val="000000"/>
                </a:solidFill>
                <a:effectLst/>
                <a:latin typeface="+mj-lt"/>
              </a:rPr>
              <a:t>ampling Yearly into Monthly time series</a:t>
            </a:r>
          </a:p>
          <a:p>
            <a:pPr algn="l"/>
            <a:r>
              <a:rPr lang="en-US" sz="2000" b="1" i="0" dirty="0">
                <a:solidFill>
                  <a:srgbClr val="000000"/>
                </a:solidFill>
                <a:effectLst/>
                <a:latin typeface="Helvetica Neue"/>
              </a:rPr>
              <a:t>Interpolation method</a:t>
            </a:r>
          </a:p>
          <a:p>
            <a:pPr algn="l"/>
            <a:r>
              <a:rPr lang="en-US" sz="1400" b="1" dirty="0">
                <a:solidFill>
                  <a:srgbClr val="000000"/>
                </a:solidFill>
                <a:latin typeface="Helvetica Neue"/>
              </a:rPr>
              <a:t>Using ‘linear’:  </a:t>
            </a:r>
            <a:r>
              <a:rPr lang="en-US" sz="1400" b="0" i="0" dirty="0">
                <a:solidFill>
                  <a:srgbClr val="000000"/>
                </a:solidFill>
                <a:effectLst/>
                <a:latin typeface="Helvetica Neue"/>
              </a:rPr>
              <a:t>You draw a straight line joining the next and previous points of the missing values in the data.</a:t>
            </a:r>
            <a:endParaRPr lang="en-US" sz="1400" b="1" i="0" dirty="0">
              <a:solidFill>
                <a:srgbClr val="000000"/>
              </a:solidFill>
              <a:effectLst/>
              <a:latin typeface="+mj-lt"/>
            </a:endParaRPr>
          </a:p>
        </p:txBody>
      </p:sp>
      <p:pic>
        <p:nvPicPr>
          <p:cNvPr id="6" name="Picture 5">
            <a:extLst>
              <a:ext uri="{FF2B5EF4-FFF2-40B4-BE49-F238E27FC236}">
                <a16:creationId xmlns:a16="http://schemas.microsoft.com/office/drawing/2014/main" id="{82CF29F6-FA19-93E9-7C7C-6C794131BC4C}"/>
              </a:ext>
            </a:extLst>
          </p:cNvPr>
          <p:cNvPicPr>
            <a:picLocks noChangeAspect="1"/>
          </p:cNvPicPr>
          <p:nvPr/>
        </p:nvPicPr>
        <p:blipFill>
          <a:blip r:embed="rId2"/>
          <a:stretch>
            <a:fillRect/>
          </a:stretch>
        </p:blipFill>
        <p:spPr>
          <a:xfrm>
            <a:off x="454110" y="1671141"/>
            <a:ext cx="2015912" cy="4906122"/>
          </a:xfrm>
          <a:prstGeom prst="rect">
            <a:avLst/>
          </a:prstGeom>
        </p:spPr>
      </p:pic>
      <p:pic>
        <p:nvPicPr>
          <p:cNvPr id="8" name="Picture 7">
            <a:extLst>
              <a:ext uri="{FF2B5EF4-FFF2-40B4-BE49-F238E27FC236}">
                <a16:creationId xmlns:a16="http://schemas.microsoft.com/office/drawing/2014/main" id="{D61EE282-0062-D23B-F3E1-DAE6769797D5}"/>
              </a:ext>
            </a:extLst>
          </p:cNvPr>
          <p:cNvPicPr>
            <a:picLocks noChangeAspect="1"/>
          </p:cNvPicPr>
          <p:nvPr/>
        </p:nvPicPr>
        <p:blipFill>
          <a:blip r:embed="rId3"/>
          <a:stretch>
            <a:fillRect/>
          </a:stretch>
        </p:blipFill>
        <p:spPr>
          <a:xfrm>
            <a:off x="2405002" y="2352583"/>
            <a:ext cx="9507435" cy="4332302"/>
          </a:xfrm>
          <a:prstGeom prst="rect">
            <a:avLst/>
          </a:prstGeom>
        </p:spPr>
      </p:pic>
    </p:spTree>
    <p:extLst>
      <p:ext uri="{BB962C8B-B14F-4D97-AF65-F5344CB8AC3E}">
        <p14:creationId xmlns:p14="http://schemas.microsoft.com/office/powerpoint/2010/main" val="338749029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{AD2C1C5A-F9E9-4E5C-9AF6-D41D7EA8864C}tf33552983_win32</Template>
  <TotalTime>4181</TotalTime>
  <Words>1752</Words>
  <Application>Microsoft Office PowerPoint</Application>
  <PresentationFormat>Widescreen</PresentationFormat>
  <Paragraphs>190</Paragraphs>
  <Slides>43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Arial</vt:lpstr>
      <vt:lpstr>CMSY10</vt:lpstr>
      <vt:lpstr>Comic Sans MS</vt:lpstr>
      <vt:lpstr>Franklin Gothic Book</vt:lpstr>
      <vt:lpstr>Franklin Gothic Demi</vt:lpstr>
      <vt:lpstr>Franklin Gothic Demi (Headings)</vt:lpstr>
      <vt:lpstr>Helvetica</vt:lpstr>
      <vt:lpstr>Helvetica Neue</vt:lpstr>
      <vt:lpstr>inherit</vt:lpstr>
      <vt:lpstr>Raleway</vt:lpstr>
      <vt:lpstr>URWPalladioL-Roma</vt:lpstr>
      <vt:lpstr>Wingdings</vt:lpstr>
      <vt:lpstr>Wingdings 2</vt:lpstr>
      <vt:lpstr>DividendVTI</vt:lpstr>
      <vt:lpstr>Air Quality Forecasting  (Co2 Emission)</vt:lpstr>
      <vt:lpstr>Business objective</vt:lpstr>
      <vt:lpstr>Introduction</vt:lpstr>
      <vt:lpstr>Dataset details</vt:lpstr>
      <vt:lpstr>PowerPoint Presentation</vt:lpstr>
      <vt:lpstr>Data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Engineering Feature Extraction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faced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claim fraud detection</dc:title>
  <dc:creator>Anirudh M V</dc:creator>
  <cp:lastModifiedBy> </cp:lastModifiedBy>
  <cp:revision>190</cp:revision>
  <dcterms:created xsi:type="dcterms:W3CDTF">2021-10-17T18:32:01Z</dcterms:created>
  <dcterms:modified xsi:type="dcterms:W3CDTF">2022-08-20T09:58:45Z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